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85" r:id="rId3"/>
  </p:sldMasterIdLst>
  <p:notesMasterIdLst>
    <p:notesMasterId r:id="rId9"/>
  </p:notesMasterIdLst>
  <p:handoutMasterIdLst>
    <p:handoutMasterId r:id="rId10"/>
  </p:handoutMasterIdLst>
  <p:sldIdLst>
    <p:sldId id="1101" r:id="rId4"/>
    <p:sldId id="1102" r:id="rId5"/>
    <p:sldId id="1103" r:id="rId6"/>
    <p:sldId id="1104" r:id="rId7"/>
    <p:sldId id="1105"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76A"/>
    <a:srgbClr val="544931"/>
    <a:srgbClr val="FFFCD1"/>
    <a:srgbClr val="37FCD1"/>
    <a:srgbClr val="007E91"/>
    <a:srgbClr val="B80404"/>
    <a:srgbClr val="540404"/>
    <a:srgbClr val="AD6E00"/>
    <a:srgbClr val="663300"/>
    <a:srgbClr val="3132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9" autoAdjust="0"/>
    <p:restoredTop sz="80669" autoAdjust="0"/>
  </p:normalViewPr>
  <p:slideViewPr>
    <p:cSldViewPr snapToGrid="0" snapToObjects="1">
      <p:cViewPr varScale="1">
        <p:scale>
          <a:sx n="97" d="100"/>
          <a:sy n="97" d="100"/>
        </p:scale>
        <p:origin x="1192"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3" d="100"/>
          <a:sy n="113" d="100"/>
        </p:scale>
        <p:origin x="-43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5A8F5B-0E43-FC40-8A2C-D5C38FC0DE05}" type="datetimeFigureOut">
              <a:rPr lang="en-US" smtClean="0"/>
              <a:t>3/31/20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4701CC-4D6A-8E45-9EA3-0C11A33B399E}" type="slidenum">
              <a:rPr lang="en-US" smtClean="0"/>
              <a:t>‹#›</a:t>
            </a:fld>
            <a:endParaRPr lang="en-US"/>
          </a:p>
        </p:txBody>
      </p:sp>
    </p:spTree>
    <p:extLst>
      <p:ext uri="{BB962C8B-B14F-4D97-AF65-F5344CB8AC3E}">
        <p14:creationId xmlns:p14="http://schemas.microsoft.com/office/powerpoint/2010/main" val="1621922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40759-134B-D345-90AE-5826A0D88BD1}" type="datetimeFigureOut">
              <a:rPr lang="en-US" smtClean="0"/>
              <a:t>3/31/20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4CDD8-AEF3-974C-B2AB-BE58CAD21EB6}" type="slidenum">
              <a:rPr lang="en-US" smtClean="0"/>
              <a:t>‹#›</a:t>
            </a:fld>
            <a:endParaRPr lang="en-US"/>
          </a:p>
        </p:txBody>
      </p:sp>
    </p:spTree>
    <p:extLst>
      <p:ext uri="{BB962C8B-B14F-4D97-AF65-F5344CB8AC3E}">
        <p14:creationId xmlns:p14="http://schemas.microsoft.com/office/powerpoint/2010/main" val="4057387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Screen Title">
    <p:spTree>
      <p:nvGrpSpPr>
        <p:cNvPr id="1" name=""/>
        <p:cNvGrpSpPr/>
        <p:nvPr/>
      </p:nvGrpSpPr>
      <p:grpSpPr>
        <a:xfrm>
          <a:off x="0" y="0"/>
          <a:ext cx="0" cy="0"/>
          <a:chOff x="0" y="0"/>
          <a:chExt cx="0" cy="0"/>
        </a:xfrm>
      </p:grpSpPr>
      <p:pic>
        <p:nvPicPr>
          <p:cNvPr id="7" name="Picture 6" descr="Title Screen.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3"/>
          <p:cNvSpPr>
            <a:spLocks noGrp="1"/>
          </p:cNvSpPr>
          <p:nvPr>
            <p:ph type="body" sz="quarter" idx="10" hasCustomPrompt="1"/>
          </p:nvPr>
        </p:nvSpPr>
        <p:spPr>
          <a:xfrm>
            <a:off x="963613" y="2998796"/>
            <a:ext cx="7216775" cy="347662"/>
          </a:xfrm>
        </p:spPr>
        <p:txBody>
          <a:bodyPr>
            <a:noAutofit/>
          </a:bodyPr>
          <a:lstStyle>
            <a:lvl1pPr marL="0" indent="0" algn="ctr">
              <a:buNone/>
              <a:defRPr sz="1600" b="0" i="0" baseline="0">
                <a:solidFill>
                  <a:srgbClr val="FFFFFF"/>
                </a:solidFill>
                <a:latin typeface="Century Gothic"/>
                <a:cs typeface="Century Gothic"/>
              </a:defRPr>
            </a:lvl1pPr>
          </a:lstStyle>
          <a:p>
            <a:pPr lvl="0"/>
            <a:r>
              <a:rPr lang="en-US" dirty="0"/>
              <a:t>Presentation Title</a:t>
            </a:r>
          </a:p>
        </p:txBody>
      </p:sp>
    </p:spTree>
    <p:extLst>
      <p:ext uri="{BB962C8B-B14F-4D97-AF65-F5344CB8AC3E}">
        <p14:creationId xmlns:p14="http://schemas.microsoft.com/office/powerpoint/2010/main" val="2928929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yle Guide -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851" y="1221807"/>
            <a:ext cx="4921107" cy="2768123"/>
          </a:xfrm>
          <a:prstGeom prst="rect">
            <a:avLst/>
          </a:prstGeom>
        </p:spPr>
      </p:pic>
      <p:sp>
        <p:nvSpPr>
          <p:cNvPr id="7" name="Rectangle 6"/>
          <p:cNvSpPr/>
          <p:nvPr userDrawn="1"/>
        </p:nvSpPr>
        <p:spPr>
          <a:xfrm>
            <a:off x="6137321" y="1130417"/>
            <a:ext cx="1971737" cy="646454"/>
          </a:xfrm>
          <a:prstGeom prst="rect">
            <a:avLst/>
          </a:prstGeom>
        </p:spPr>
        <p:txBody>
          <a:bodyPr wrap="square">
            <a:spAutoFit/>
          </a:bodyPr>
          <a:lstStyle/>
          <a:p>
            <a:r>
              <a:rPr lang="en-US" sz="1200" dirty="0">
                <a:latin typeface="Calibri"/>
                <a:cs typeface="Calibri"/>
              </a:rPr>
              <a:t>In the ‘Half Screen layout’ try to keep your content within this area.</a:t>
            </a:r>
            <a:endParaRPr lang="en-AU" sz="1200" dirty="0">
              <a:latin typeface="Calibri"/>
              <a:cs typeface="Calibri"/>
            </a:endParaRPr>
          </a:p>
        </p:txBody>
      </p:sp>
      <p:sp>
        <p:nvSpPr>
          <p:cNvPr id="8" name="TextBox 7"/>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Style Guidelines - Layout</a:t>
            </a:r>
          </a:p>
        </p:txBody>
      </p:sp>
      <p:sp>
        <p:nvSpPr>
          <p:cNvPr id="9" name="Rectangle 8"/>
          <p:cNvSpPr/>
          <p:nvPr userDrawn="1"/>
        </p:nvSpPr>
        <p:spPr>
          <a:xfrm>
            <a:off x="6137322" y="1803296"/>
            <a:ext cx="1971736" cy="1015663"/>
          </a:xfrm>
          <a:prstGeom prst="rect">
            <a:avLst/>
          </a:prstGeom>
        </p:spPr>
        <p:txBody>
          <a:bodyPr wrap="square">
            <a:spAutoFit/>
          </a:bodyPr>
          <a:lstStyle/>
          <a:p>
            <a:r>
              <a:rPr lang="en-US" sz="1200" dirty="0">
                <a:latin typeface="Calibri"/>
                <a:cs typeface="Calibri"/>
              </a:rPr>
              <a:t>The title font for this presentation is </a:t>
            </a:r>
            <a:br>
              <a:rPr lang="en-US" sz="1200" dirty="0">
                <a:latin typeface="Calibri"/>
                <a:cs typeface="Calibri"/>
              </a:rPr>
            </a:br>
            <a:r>
              <a:rPr lang="en-US" sz="1200" dirty="0">
                <a:latin typeface="Calibri"/>
                <a:cs typeface="Calibri"/>
              </a:rPr>
              <a:t>“</a:t>
            </a:r>
            <a:r>
              <a:rPr lang="en-US" sz="1200" b="1" dirty="0">
                <a:latin typeface="Century Gothic"/>
                <a:cs typeface="Century Gothic"/>
              </a:rPr>
              <a:t>Century Gothic</a:t>
            </a:r>
            <a:r>
              <a:rPr lang="en-US" sz="1200" dirty="0">
                <a:latin typeface="Calibri"/>
                <a:cs typeface="Calibri"/>
              </a:rPr>
              <a:t>” </a:t>
            </a:r>
            <a:br>
              <a:rPr lang="en-US" sz="1200" dirty="0">
                <a:latin typeface="Calibri"/>
                <a:cs typeface="Calibri"/>
              </a:rPr>
            </a:br>
            <a:r>
              <a:rPr lang="en-US" sz="1200" dirty="0">
                <a:latin typeface="Calibri"/>
                <a:cs typeface="Calibri"/>
              </a:rPr>
              <a:t>36pt and should be </a:t>
            </a:r>
            <a:r>
              <a:rPr lang="en-US" sz="1200">
                <a:latin typeface="Calibri"/>
                <a:cs typeface="Calibri"/>
              </a:rPr>
              <a:t>bold and </a:t>
            </a:r>
            <a:r>
              <a:rPr lang="en-US" sz="1200" dirty="0">
                <a:latin typeface="Calibri"/>
                <a:cs typeface="Calibri"/>
              </a:rPr>
              <a:t>in uppercase.</a:t>
            </a:r>
            <a:endParaRPr lang="en-AU" sz="1200" dirty="0">
              <a:latin typeface="Calibri"/>
              <a:cs typeface="Calibri"/>
            </a:endParaRPr>
          </a:p>
        </p:txBody>
      </p:sp>
      <p:sp>
        <p:nvSpPr>
          <p:cNvPr id="10" name="Rectangle 9"/>
          <p:cNvSpPr/>
          <p:nvPr userDrawn="1"/>
        </p:nvSpPr>
        <p:spPr>
          <a:xfrm>
            <a:off x="6137321" y="2853225"/>
            <a:ext cx="2034293" cy="830997"/>
          </a:xfrm>
          <a:prstGeom prst="rect">
            <a:avLst/>
          </a:prstGeom>
        </p:spPr>
        <p:txBody>
          <a:bodyPr wrap="square">
            <a:spAutoFit/>
          </a:bodyPr>
          <a:lstStyle/>
          <a:p>
            <a:r>
              <a:rPr lang="en-US" sz="1200" dirty="0">
                <a:latin typeface="Calibri"/>
                <a:cs typeface="Calibri"/>
              </a:rPr>
              <a:t>The body font for this presentation is </a:t>
            </a:r>
            <a:br>
              <a:rPr lang="en-US" sz="1200" dirty="0">
                <a:latin typeface="Calibri"/>
                <a:cs typeface="Calibri"/>
              </a:rPr>
            </a:br>
            <a:r>
              <a:rPr lang="en-US" sz="1200" dirty="0">
                <a:latin typeface="Calibri"/>
                <a:cs typeface="Calibri"/>
              </a:rPr>
              <a:t>“</a:t>
            </a:r>
            <a:r>
              <a:rPr lang="en-US" sz="1200" b="0" dirty="0">
                <a:latin typeface="Century Gothic"/>
                <a:cs typeface="Century Gothic"/>
              </a:rPr>
              <a:t>Century Gothic</a:t>
            </a:r>
            <a:r>
              <a:rPr lang="en-US" sz="1200" dirty="0">
                <a:latin typeface="Calibri"/>
                <a:cs typeface="Calibri"/>
              </a:rPr>
              <a:t>” </a:t>
            </a:r>
            <a:br>
              <a:rPr lang="en-US" sz="1200" dirty="0">
                <a:latin typeface="Calibri"/>
                <a:cs typeface="Calibri"/>
              </a:rPr>
            </a:br>
            <a:r>
              <a:rPr lang="en-US" sz="1200" dirty="0">
                <a:latin typeface="Calibri"/>
                <a:cs typeface="Calibri"/>
              </a:rPr>
              <a:t>18pt regular. </a:t>
            </a:r>
            <a:endParaRPr lang="en-AU" sz="1200" dirty="0">
              <a:latin typeface="Calibri"/>
              <a:cs typeface="Calibri"/>
            </a:endParaRPr>
          </a:p>
        </p:txBody>
      </p:sp>
      <p:sp>
        <p:nvSpPr>
          <p:cNvPr id="11" name="Rectangle 10"/>
          <p:cNvSpPr/>
          <p:nvPr userDrawn="1"/>
        </p:nvSpPr>
        <p:spPr>
          <a:xfrm>
            <a:off x="973378" y="4104243"/>
            <a:ext cx="7198236" cy="461665"/>
          </a:xfrm>
          <a:prstGeom prst="rect">
            <a:avLst/>
          </a:prstGeom>
        </p:spPr>
        <p:txBody>
          <a:bodyPr wrap="square">
            <a:spAutoFit/>
          </a:bodyPr>
          <a:lstStyle/>
          <a:p>
            <a:r>
              <a:rPr lang="en-US" sz="1200" dirty="0">
                <a:latin typeface="Calibri"/>
                <a:cs typeface="Calibri"/>
              </a:rPr>
              <a:t>Any images or elements used on a slide requires an attribution number as a reference to the attributions table. </a:t>
            </a:r>
            <a:br>
              <a:rPr lang="en-US" sz="1200" dirty="0">
                <a:latin typeface="Calibri"/>
                <a:cs typeface="Calibri"/>
              </a:rPr>
            </a:br>
            <a:r>
              <a:rPr lang="en-US" sz="1200" dirty="0">
                <a:latin typeface="Calibri"/>
                <a:cs typeface="Calibri"/>
              </a:rPr>
              <a:t>If you have multiple attributions on a slide show the start and end number i.e. 1-6.</a:t>
            </a:r>
            <a:endParaRPr lang="en-AU" sz="1200" dirty="0">
              <a:latin typeface="Calibri"/>
              <a:cs typeface="Calibri"/>
            </a:endParaRPr>
          </a:p>
        </p:txBody>
      </p:sp>
      <p:cxnSp>
        <p:nvCxnSpPr>
          <p:cNvPr id="12" name="Straight Arrow Connector 11"/>
          <p:cNvCxnSpPr/>
          <p:nvPr userDrawn="1"/>
        </p:nvCxnSpPr>
        <p:spPr>
          <a:xfrm flipH="1">
            <a:off x="5477531" y="1328433"/>
            <a:ext cx="659792" cy="32584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userDrawn="1"/>
        </p:nvCxnSpPr>
        <p:spPr>
          <a:xfrm flipH="1" flipV="1">
            <a:off x="4403325" y="1756739"/>
            <a:ext cx="1733996" cy="25760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userDrawn="1"/>
        </p:nvCxnSpPr>
        <p:spPr>
          <a:xfrm flipH="1" flipV="1">
            <a:off x="4853929" y="2014340"/>
            <a:ext cx="1283394" cy="91287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userDrawn="1"/>
        </p:nvCxnSpPr>
        <p:spPr>
          <a:xfrm flipH="1" flipV="1">
            <a:off x="5477531" y="3809484"/>
            <a:ext cx="229244" cy="35126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userDrawn="1"/>
        </p:nvSpPr>
        <p:spPr>
          <a:xfrm>
            <a:off x="164520" y="729040"/>
            <a:ext cx="8661967" cy="276999"/>
          </a:xfrm>
          <a:prstGeom prst="rect">
            <a:avLst/>
          </a:prstGeom>
        </p:spPr>
        <p:txBody>
          <a:bodyPr wrap="square">
            <a:spAutoFit/>
          </a:bodyPr>
          <a:lstStyle/>
          <a:p>
            <a:pPr algn="ctr"/>
            <a:r>
              <a:rPr lang="en-US" sz="1200" dirty="0">
                <a:latin typeface="Calibri"/>
                <a:cs typeface="Calibri"/>
              </a:rPr>
              <a:t>Avoid using any transitions between slide</a:t>
            </a:r>
            <a:endParaRPr lang="en-AU" sz="1200" dirty="0">
              <a:latin typeface="Calibri"/>
              <a:cs typeface="Calibri"/>
            </a:endParaRPr>
          </a:p>
        </p:txBody>
      </p:sp>
    </p:spTree>
    <p:extLst>
      <p:ext uri="{BB962C8B-B14F-4D97-AF65-F5344CB8AC3E}">
        <p14:creationId xmlns:p14="http://schemas.microsoft.com/office/powerpoint/2010/main" val="194293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ytelling Arc">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Storytelling Arc</a:t>
            </a:r>
          </a:p>
        </p:txBody>
      </p:sp>
      <p:sp>
        <p:nvSpPr>
          <p:cNvPr id="7" name="Rectangle 6"/>
          <p:cNvSpPr/>
          <p:nvPr userDrawn="1"/>
        </p:nvSpPr>
        <p:spPr>
          <a:xfrm>
            <a:off x="164520" y="729040"/>
            <a:ext cx="8661967" cy="276999"/>
          </a:xfrm>
          <a:prstGeom prst="rect">
            <a:avLst/>
          </a:prstGeom>
        </p:spPr>
        <p:txBody>
          <a:bodyPr wrap="square">
            <a:spAutoFit/>
          </a:bodyPr>
          <a:lstStyle/>
          <a:p>
            <a:pPr algn="ctr"/>
            <a:r>
              <a:rPr lang="en-US" sz="1200" dirty="0">
                <a:latin typeface="Calibri"/>
                <a:cs typeface="Calibri"/>
              </a:rPr>
              <a:t>Structuring your presentation for maximum impact.</a:t>
            </a:r>
            <a:endParaRPr lang="en-AU" sz="1200" dirty="0">
              <a:latin typeface="Calibri"/>
              <a:cs typeface="Calibri"/>
            </a:endParaRPr>
          </a:p>
        </p:txBody>
      </p:sp>
      <p:sp>
        <p:nvSpPr>
          <p:cNvPr id="8" name="Rectangle 7"/>
          <p:cNvSpPr/>
          <p:nvPr userDrawn="1"/>
        </p:nvSpPr>
        <p:spPr>
          <a:xfrm>
            <a:off x="1080521" y="1051636"/>
            <a:ext cx="6982958" cy="461665"/>
          </a:xfrm>
          <a:prstGeom prst="rect">
            <a:avLst/>
          </a:prstGeom>
        </p:spPr>
        <p:txBody>
          <a:bodyPr wrap="square">
            <a:spAutoFit/>
          </a:bodyPr>
          <a:lstStyle/>
          <a:p>
            <a:pPr algn="ctr"/>
            <a:r>
              <a:rPr lang="en-US" sz="1200" dirty="0"/>
              <a:t>A storytelling arc is a useful way to structure your presentations for greater entertainment and engagement.</a:t>
            </a:r>
          </a:p>
          <a:p>
            <a:pPr algn="ctr"/>
            <a:r>
              <a:rPr lang="en-US" sz="1200" dirty="0"/>
              <a:t>The curve describes the level of interest required at certain times within a story to maximize impact.</a:t>
            </a:r>
          </a:p>
        </p:txBody>
      </p:sp>
      <p:grpSp>
        <p:nvGrpSpPr>
          <p:cNvPr id="9" name="Group 8"/>
          <p:cNvGrpSpPr/>
          <p:nvPr userDrawn="1"/>
        </p:nvGrpSpPr>
        <p:grpSpPr>
          <a:xfrm>
            <a:off x="1320233" y="1558737"/>
            <a:ext cx="6503535" cy="2915597"/>
            <a:chOff x="1343042" y="1580631"/>
            <a:chExt cx="6503535" cy="2915597"/>
          </a:xfrm>
        </p:grpSpPr>
        <p:pic>
          <p:nvPicPr>
            <p:cNvPr id="10" name="Picture 9" descr="story-arc-2.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8120" y="1827177"/>
              <a:ext cx="4803264" cy="2069967"/>
            </a:xfrm>
            <a:prstGeom prst="rect">
              <a:avLst/>
            </a:prstGeom>
          </p:spPr>
        </p:pic>
        <p:sp>
          <p:nvSpPr>
            <p:cNvPr id="11" name="Rectangle 10"/>
            <p:cNvSpPr/>
            <p:nvPr/>
          </p:nvSpPr>
          <p:spPr>
            <a:xfrm>
              <a:off x="1343042" y="2801006"/>
              <a:ext cx="1423335" cy="1015663"/>
            </a:xfrm>
            <a:prstGeom prst="rect">
              <a:avLst/>
            </a:prstGeom>
          </p:spPr>
          <p:txBody>
            <a:bodyPr wrap="square">
              <a:spAutoFit/>
            </a:bodyPr>
            <a:lstStyle/>
            <a:p>
              <a:pPr algn="ctr"/>
              <a:r>
                <a:rPr lang="en-US" sz="1200" dirty="0"/>
                <a:t>Start with </a:t>
              </a:r>
              <a:br>
                <a:rPr lang="en-US" sz="1200" dirty="0"/>
              </a:br>
              <a:r>
                <a:rPr lang="en-US" sz="1200" dirty="0"/>
                <a:t>a </a:t>
              </a:r>
              <a:r>
                <a:rPr lang="en-US" sz="1200" dirty="0">
                  <a:solidFill>
                    <a:srgbClr val="FF0000"/>
                  </a:solidFill>
                </a:rPr>
                <a:t>hook </a:t>
              </a:r>
              <a:r>
                <a:rPr lang="en-US" sz="1200" dirty="0"/>
                <a:t>which is designed to capture the audience's attention.</a:t>
              </a:r>
              <a:endParaRPr lang="en-AU" sz="1200" dirty="0">
                <a:latin typeface="Calibri"/>
                <a:cs typeface="Calibri"/>
              </a:endParaRPr>
            </a:p>
          </p:txBody>
        </p:sp>
        <p:sp>
          <p:nvSpPr>
            <p:cNvPr id="12" name="Rectangle 11"/>
            <p:cNvSpPr/>
            <p:nvPr/>
          </p:nvSpPr>
          <p:spPr>
            <a:xfrm>
              <a:off x="2045616" y="3849897"/>
              <a:ext cx="2049349" cy="646331"/>
            </a:xfrm>
            <a:prstGeom prst="rect">
              <a:avLst/>
            </a:prstGeom>
          </p:spPr>
          <p:txBody>
            <a:bodyPr wrap="square">
              <a:spAutoFit/>
            </a:bodyPr>
            <a:lstStyle/>
            <a:p>
              <a:pPr algn="ctr"/>
              <a:r>
                <a:rPr lang="en-US" sz="1200" dirty="0"/>
                <a:t>Move onto the </a:t>
              </a:r>
              <a:r>
                <a:rPr lang="en-US" sz="1200" dirty="0">
                  <a:solidFill>
                    <a:srgbClr val="FF0000"/>
                  </a:solidFill>
                </a:rPr>
                <a:t>context</a:t>
              </a:r>
              <a:r>
                <a:rPr lang="en-US" sz="1200" dirty="0"/>
                <a:t> where you establish the required background knowledge. </a:t>
              </a:r>
              <a:endParaRPr lang="en-AU" sz="1200" dirty="0">
                <a:latin typeface="Calibri"/>
                <a:cs typeface="Calibri"/>
              </a:endParaRPr>
            </a:p>
          </p:txBody>
        </p:sp>
        <p:sp>
          <p:nvSpPr>
            <p:cNvPr id="13" name="Rectangle 12"/>
            <p:cNvSpPr/>
            <p:nvPr/>
          </p:nvSpPr>
          <p:spPr>
            <a:xfrm>
              <a:off x="4389650" y="3532594"/>
              <a:ext cx="1249471" cy="646331"/>
            </a:xfrm>
            <a:prstGeom prst="rect">
              <a:avLst/>
            </a:prstGeom>
          </p:spPr>
          <p:txBody>
            <a:bodyPr wrap="square">
              <a:spAutoFit/>
            </a:bodyPr>
            <a:lstStyle/>
            <a:p>
              <a:pPr algn="ctr"/>
              <a:r>
                <a:rPr lang="en-US" sz="1200" dirty="0"/>
                <a:t>Next develop </a:t>
              </a:r>
              <a:br>
                <a:rPr lang="en-US" sz="1200" dirty="0"/>
              </a:br>
              <a:r>
                <a:rPr lang="en-US" sz="1200" dirty="0"/>
                <a:t>the how and why of the topic.</a:t>
              </a:r>
              <a:endParaRPr lang="en-AU" sz="1200" dirty="0">
                <a:latin typeface="Calibri"/>
                <a:cs typeface="Calibri"/>
              </a:endParaRPr>
            </a:p>
          </p:txBody>
        </p:sp>
        <p:sp>
          <p:nvSpPr>
            <p:cNvPr id="14" name="Rectangle 13"/>
            <p:cNvSpPr/>
            <p:nvPr/>
          </p:nvSpPr>
          <p:spPr>
            <a:xfrm>
              <a:off x="5487961" y="2300703"/>
              <a:ext cx="1234684" cy="1015663"/>
            </a:xfrm>
            <a:prstGeom prst="rect">
              <a:avLst/>
            </a:prstGeom>
          </p:spPr>
          <p:txBody>
            <a:bodyPr wrap="square">
              <a:spAutoFit/>
            </a:bodyPr>
            <a:lstStyle/>
            <a:p>
              <a:pPr algn="ctr"/>
              <a:r>
                <a:rPr lang="en-US" sz="1200" dirty="0"/>
                <a:t>Then bring </a:t>
              </a:r>
              <a:br>
                <a:rPr lang="en-US" sz="1200" dirty="0"/>
              </a:br>
              <a:r>
                <a:rPr lang="en-US" sz="1200" dirty="0"/>
                <a:t>in the </a:t>
              </a:r>
              <a:r>
                <a:rPr lang="en-US" sz="1200" dirty="0">
                  <a:solidFill>
                    <a:srgbClr val="FF0000"/>
                  </a:solidFill>
                </a:rPr>
                <a:t>climax</a:t>
              </a:r>
              <a:r>
                <a:rPr lang="en-US" sz="1200" dirty="0"/>
                <a:t>, which is the 'grand finale' </a:t>
              </a:r>
              <a:br>
                <a:rPr lang="en-US" sz="1200" dirty="0"/>
              </a:br>
              <a:r>
                <a:rPr lang="en-US" sz="1200" dirty="0"/>
                <a:t>of the story. </a:t>
              </a:r>
              <a:endParaRPr lang="en-AU" sz="1200" dirty="0">
                <a:latin typeface="Calibri"/>
                <a:cs typeface="Calibri"/>
              </a:endParaRPr>
            </a:p>
          </p:txBody>
        </p:sp>
        <p:sp>
          <p:nvSpPr>
            <p:cNvPr id="15" name="Rectangle 14"/>
            <p:cNvSpPr/>
            <p:nvPr/>
          </p:nvSpPr>
          <p:spPr>
            <a:xfrm>
              <a:off x="6547469" y="2757942"/>
              <a:ext cx="1299108" cy="1015663"/>
            </a:xfrm>
            <a:prstGeom prst="rect">
              <a:avLst/>
            </a:prstGeom>
          </p:spPr>
          <p:txBody>
            <a:bodyPr wrap="square">
              <a:spAutoFit/>
            </a:bodyPr>
            <a:lstStyle/>
            <a:p>
              <a:pPr algn="ctr"/>
              <a:r>
                <a:rPr lang="en-US" sz="1200" dirty="0"/>
                <a:t>If appropriate</a:t>
              </a:r>
              <a:br>
                <a:rPr lang="en-US" sz="1200" dirty="0"/>
              </a:br>
              <a:r>
                <a:rPr lang="en-US" sz="1200" dirty="0"/>
                <a:t>describe what the future might hold regarding the topic.</a:t>
              </a:r>
              <a:endParaRPr lang="en-AU" sz="1200" dirty="0">
                <a:latin typeface="Calibri"/>
                <a:cs typeface="Calibri"/>
              </a:endParaRPr>
            </a:p>
          </p:txBody>
        </p:sp>
        <p:sp>
          <p:nvSpPr>
            <p:cNvPr id="16" name="Rectangle 15"/>
            <p:cNvSpPr/>
            <p:nvPr/>
          </p:nvSpPr>
          <p:spPr>
            <a:xfrm>
              <a:off x="1779727" y="2383969"/>
              <a:ext cx="537542" cy="276999"/>
            </a:xfrm>
            <a:prstGeom prst="rect">
              <a:avLst/>
            </a:prstGeom>
          </p:spPr>
          <p:txBody>
            <a:bodyPr wrap="square">
              <a:spAutoFit/>
            </a:bodyPr>
            <a:lstStyle/>
            <a:p>
              <a:pPr algn="ctr"/>
              <a:r>
                <a:rPr lang="en-US" sz="1200" b="1" dirty="0"/>
                <a:t>Hook </a:t>
              </a:r>
              <a:endParaRPr lang="en-AU" sz="1200" b="1" dirty="0">
                <a:latin typeface="Calibri"/>
                <a:cs typeface="Calibri"/>
              </a:endParaRPr>
            </a:p>
          </p:txBody>
        </p:sp>
        <p:sp>
          <p:nvSpPr>
            <p:cNvPr id="17" name="Rectangle 16"/>
            <p:cNvSpPr/>
            <p:nvPr/>
          </p:nvSpPr>
          <p:spPr>
            <a:xfrm>
              <a:off x="5740978" y="1864739"/>
              <a:ext cx="682405" cy="276999"/>
            </a:xfrm>
            <a:prstGeom prst="rect">
              <a:avLst/>
            </a:prstGeom>
          </p:spPr>
          <p:txBody>
            <a:bodyPr wrap="square">
              <a:spAutoFit/>
            </a:bodyPr>
            <a:lstStyle/>
            <a:p>
              <a:pPr algn="ctr"/>
              <a:r>
                <a:rPr lang="en-US" sz="1200" b="1" dirty="0"/>
                <a:t>Climax</a:t>
              </a:r>
              <a:endParaRPr lang="en-AU" sz="1200" b="1" dirty="0">
                <a:latin typeface="Calibri"/>
                <a:cs typeface="Calibri"/>
              </a:endParaRPr>
            </a:p>
          </p:txBody>
        </p:sp>
        <p:sp>
          <p:nvSpPr>
            <p:cNvPr id="18" name="Rectangle 17"/>
            <p:cNvSpPr/>
            <p:nvPr/>
          </p:nvSpPr>
          <p:spPr>
            <a:xfrm>
              <a:off x="6758574" y="2536911"/>
              <a:ext cx="872183" cy="276999"/>
            </a:xfrm>
            <a:prstGeom prst="rect">
              <a:avLst/>
            </a:prstGeom>
          </p:spPr>
          <p:txBody>
            <a:bodyPr wrap="square">
              <a:spAutoFit/>
            </a:bodyPr>
            <a:lstStyle/>
            <a:p>
              <a:pPr algn="ctr"/>
              <a:r>
                <a:rPr lang="en-US" sz="1200" b="1" dirty="0"/>
                <a:t>Wrap-up</a:t>
              </a:r>
              <a:endParaRPr lang="en-AU" sz="1200" b="1" dirty="0">
                <a:latin typeface="Calibri"/>
                <a:cs typeface="Calibri"/>
              </a:endParaRPr>
            </a:p>
          </p:txBody>
        </p:sp>
        <p:sp>
          <p:nvSpPr>
            <p:cNvPr id="19" name="Rectangle 18"/>
            <p:cNvSpPr/>
            <p:nvPr/>
          </p:nvSpPr>
          <p:spPr>
            <a:xfrm rot="18703592">
              <a:off x="4312762" y="2881657"/>
              <a:ext cx="1165304" cy="276999"/>
            </a:xfrm>
            <a:prstGeom prst="rect">
              <a:avLst/>
            </a:prstGeom>
          </p:spPr>
          <p:txBody>
            <a:bodyPr wrap="square">
              <a:spAutoFit/>
            </a:bodyPr>
            <a:lstStyle/>
            <a:p>
              <a:pPr algn="ctr"/>
              <a:r>
                <a:rPr lang="en-US" sz="1200" b="1" dirty="0"/>
                <a:t>Development</a:t>
              </a:r>
              <a:endParaRPr lang="en-AU" sz="1200" b="1" dirty="0">
                <a:latin typeface="Calibri"/>
                <a:cs typeface="Calibri"/>
              </a:endParaRPr>
            </a:p>
          </p:txBody>
        </p:sp>
        <p:sp>
          <p:nvSpPr>
            <p:cNvPr id="20" name="Rectangle 19"/>
            <p:cNvSpPr/>
            <p:nvPr/>
          </p:nvSpPr>
          <p:spPr>
            <a:xfrm rot="2670935">
              <a:off x="2690862" y="3197621"/>
              <a:ext cx="806918" cy="276999"/>
            </a:xfrm>
            <a:prstGeom prst="rect">
              <a:avLst/>
            </a:prstGeom>
          </p:spPr>
          <p:txBody>
            <a:bodyPr wrap="square">
              <a:spAutoFit/>
            </a:bodyPr>
            <a:lstStyle/>
            <a:p>
              <a:pPr algn="ctr"/>
              <a:r>
                <a:rPr lang="en-US" sz="1200" b="1" dirty="0"/>
                <a:t>Context</a:t>
              </a:r>
              <a:endParaRPr lang="en-AU" sz="1200" b="1" dirty="0">
                <a:latin typeface="Calibri"/>
                <a:cs typeface="Calibri"/>
              </a:endParaRPr>
            </a:p>
          </p:txBody>
        </p:sp>
        <p:sp>
          <p:nvSpPr>
            <p:cNvPr id="21" name="Rectangle 20"/>
            <p:cNvSpPr/>
            <p:nvPr/>
          </p:nvSpPr>
          <p:spPr>
            <a:xfrm>
              <a:off x="3432021" y="1580631"/>
              <a:ext cx="918274" cy="276999"/>
            </a:xfrm>
            <a:prstGeom prst="rect">
              <a:avLst/>
            </a:prstGeom>
          </p:spPr>
          <p:txBody>
            <a:bodyPr wrap="square">
              <a:spAutoFit/>
            </a:bodyPr>
            <a:lstStyle/>
            <a:p>
              <a:pPr algn="ctr"/>
              <a:r>
                <a:rPr lang="en-US" sz="1200" dirty="0">
                  <a:solidFill>
                    <a:schemeClr val="bg1">
                      <a:lumMod val="65000"/>
                    </a:schemeClr>
                  </a:solidFill>
                </a:rPr>
                <a:t>Time</a:t>
              </a:r>
              <a:endParaRPr lang="en-AU" sz="1200" dirty="0">
                <a:solidFill>
                  <a:schemeClr val="bg1">
                    <a:lumMod val="65000"/>
                  </a:schemeClr>
                </a:solidFill>
                <a:latin typeface="Calibri"/>
                <a:cs typeface="Calibri"/>
              </a:endParaRPr>
            </a:p>
          </p:txBody>
        </p:sp>
        <p:sp>
          <p:nvSpPr>
            <p:cNvPr id="22" name="Rectangle 21"/>
            <p:cNvSpPr/>
            <p:nvPr/>
          </p:nvSpPr>
          <p:spPr>
            <a:xfrm rot="16200000">
              <a:off x="3315230" y="2545904"/>
              <a:ext cx="918274" cy="276999"/>
            </a:xfrm>
            <a:prstGeom prst="rect">
              <a:avLst/>
            </a:prstGeom>
          </p:spPr>
          <p:txBody>
            <a:bodyPr wrap="square">
              <a:spAutoFit/>
            </a:bodyPr>
            <a:lstStyle/>
            <a:p>
              <a:pPr algn="ctr"/>
              <a:r>
                <a:rPr lang="en-US" sz="1200" dirty="0">
                  <a:solidFill>
                    <a:srgbClr val="A6A6A6"/>
                  </a:solidFill>
                </a:rPr>
                <a:t>Interest</a:t>
              </a:r>
              <a:endParaRPr lang="en-AU" sz="1200" dirty="0">
                <a:solidFill>
                  <a:srgbClr val="A6A6A6"/>
                </a:solidFill>
                <a:latin typeface="Calibri"/>
                <a:cs typeface="Calibri"/>
              </a:endParaRPr>
            </a:p>
          </p:txBody>
        </p:sp>
      </p:grpSp>
    </p:spTree>
    <p:extLst>
      <p:ext uri="{BB962C8B-B14F-4D97-AF65-F5344CB8AC3E}">
        <p14:creationId xmlns:p14="http://schemas.microsoft.com/office/powerpoint/2010/main" val="398023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ttribution Table Guide">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Using The Attribution Table</a:t>
            </a:r>
          </a:p>
        </p:txBody>
      </p:sp>
      <p:cxnSp>
        <p:nvCxnSpPr>
          <p:cNvPr id="7" name="Straight Arrow Connector 6"/>
          <p:cNvCxnSpPr/>
          <p:nvPr userDrawn="1"/>
        </p:nvCxnSpPr>
        <p:spPr>
          <a:xfrm flipH="1">
            <a:off x="1100815" y="1702827"/>
            <a:ext cx="363932" cy="78173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userDrawn="1"/>
        </p:nvCxnSpPr>
        <p:spPr>
          <a:xfrm flipH="1">
            <a:off x="3204391" y="1449954"/>
            <a:ext cx="710289" cy="103461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1100815" y="1103749"/>
            <a:ext cx="1823587" cy="646331"/>
          </a:xfrm>
          <a:prstGeom prst="rect">
            <a:avLst/>
          </a:prstGeom>
        </p:spPr>
        <p:txBody>
          <a:bodyPr wrap="square">
            <a:spAutoFit/>
          </a:bodyPr>
          <a:lstStyle/>
          <a:p>
            <a:r>
              <a:rPr lang="en-US" sz="1200" dirty="0">
                <a:latin typeface="Calibri"/>
                <a:cs typeface="Calibri"/>
              </a:rPr>
              <a:t>This number should correspond to the number give to an item on a slide.</a:t>
            </a:r>
            <a:endParaRPr lang="en-AU" sz="1200" dirty="0">
              <a:latin typeface="Calibri"/>
              <a:cs typeface="Calibri"/>
            </a:endParaRPr>
          </a:p>
        </p:txBody>
      </p:sp>
      <p:sp>
        <p:nvSpPr>
          <p:cNvPr id="10" name="Rectangle 9"/>
          <p:cNvSpPr/>
          <p:nvPr userDrawn="1"/>
        </p:nvSpPr>
        <p:spPr>
          <a:xfrm>
            <a:off x="3514032" y="1228906"/>
            <a:ext cx="3643615" cy="276999"/>
          </a:xfrm>
          <a:prstGeom prst="rect">
            <a:avLst/>
          </a:prstGeom>
        </p:spPr>
        <p:txBody>
          <a:bodyPr wrap="square">
            <a:spAutoFit/>
          </a:bodyPr>
          <a:lstStyle/>
          <a:p>
            <a:r>
              <a:rPr lang="en-US" sz="1200" dirty="0">
                <a:latin typeface="Calibri"/>
                <a:cs typeface="Calibri"/>
              </a:rPr>
              <a:t>If you created the attribute use the CC-BY-SA license.</a:t>
            </a:r>
            <a:endParaRPr lang="en-AU" sz="1200" dirty="0">
              <a:latin typeface="Calibri"/>
              <a:cs typeface="Calibri"/>
            </a:endParaRPr>
          </a:p>
        </p:txBody>
      </p:sp>
      <p:cxnSp>
        <p:nvCxnSpPr>
          <p:cNvPr id="11" name="Straight Arrow Connector 10"/>
          <p:cNvCxnSpPr/>
          <p:nvPr userDrawn="1"/>
        </p:nvCxnSpPr>
        <p:spPr>
          <a:xfrm flipH="1">
            <a:off x="2977157" y="1222781"/>
            <a:ext cx="317655" cy="87205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3204391" y="967408"/>
            <a:ext cx="3885358" cy="276999"/>
          </a:xfrm>
          <a:prstGeom prst="rect">
            <a:avLst/>
          </a:prstGeom>
        </p:spPr>
        <p:txBody>
          <a:bodyPr wrap="square">
            <a:spAutoFit/>
          </a:bodyPr>
          <a:lstStyle/>
          <a:p>
            <a:r>
              <a:rPr lang="en-US" sz="1200" dirty="0">
                <a:latin typeface="Calibri"/>
                <a:cs typeface="Calibri"/>
              </a:rPr>
              <a:t>This is the license type associated with the assets.</a:t>
            </a:r>
            <a:endParaRPr lang="en-AU" sz="1200" dirty="0">
              <a:latin typeface="Calibri"/>
              <a:cs typeface="Calibri"/>
            </a:endParaRPr>
          </a:p>
        </p:txBody>
      </p:sp>
      <p:cxnSp>
        <p:nvCxnSpPr>
          <p:cNvPr id="13" name="Straight Arrow Connector 12"/>
          <p:cNvCxnSpPr/>
          <p:nvPr userDrawn="1"/>
        </p:nvCxnSpPr>
        <p:spPr>
          <a:xfrm flipH="1">
            <a:off x="4365108" y="1702827"/>
            <a:ext cx="313067" cy="67763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13"/>
          <p:cNvSpPr/>
          <p:nvPr userDrawn="1"/>
        </p:nvSpPr>
        <p:spPr>
          <a:xfrm>
            <a:off x="4678175" y="1477236"/>
            <a:ext cx="2849881" cy="461665"/>
          </a:xfrm>
          <a:prstGeom prst="rect">
            <a:avLst/>
          </a:prstGeom>
        </p:spPr>
        <p:txBody>
          <a:bodyPr wrap="square">
            <a:spAutoFit/>
          </a:bodyPr>
          <a:lstStyle/>
          <a:p>
            <a:r>
              <a:rPr lang="en-US" sz="1200" dirty="0">
                <a:latin typeface="Calibri"/>
                <a:cs typeface="Calibri"/>
              </a:rPr>
              <a:t>The source is the Institution or a web link to where the attribution has originated.  </a:t>
            </a:r>
            <a:endParaRPr lang="en-AU" sz="1200" dirty="0">
              <a:latin typeface="Calibri"/>
              <a:cs typeface="Calibri"/>
            </a:endParaRPr>
          </a:p>
        </p:txBody>
      </p:sp>
      <p:sp>
        <p:nvSpPr>
          <p:cNvPr id="15" name="TextBox 14"/>
          <p:cNvSpPr txBox="1"/>
          <p:nvPr userDrawn="1"/>
        </p:nvSpPr>
        <p:spPr>
          <a:xfrm>
            <a:off x="164521" y="3140918"/>
            <a:ext cx="8661967" cy="461665"/>
          </a:xfrm>
          <a:prstGeom prst="rect">
            <a:avLst/>
          </a:prstGeom>
          <a:noFill/>
        </p:spPr>
        <p:txBody>
          <a:bodyPr wrap="square" rtlCol="0">
            <a:spAutoFit/>
          </a:bodyPr>
          <a:lstStyle/>
          <a:p>
            <a:pPr algn="ctr"/>
            <a:r>
              <a:rPr lang="en-US" sz="2400" b="1" dirty="0">
                <a:latin typeface="Cambria"/>
                <a:cs typeface="Cambria"/>
              </a:rPr>
              <a:t>License Types</a:t>
            </a:r>
          </a:p>
        </p:txBody>
      </p:sp>
      <p:grpSp>
        <p:nvGrpSpPr>
          <p:cNvPr id="16" name="Group 15"/>
          <p:cNvGrpSpPr/>
          <p:nvPr userDrawn="1"/>
        </p:nvGrpSpPr>
        <p:grpSpPr>
          <a:xfrm>
            <a:off x="1241671" y="3602583"/>
            <a:ext cx="6660659" cy="830997"/>
            <a:chOff x="1168401" y="3602583"/>
            <a:chExt cx="6660659" cy="830997"/>
          </a:xfrm>
        </p:grpSpPr>
        <p:sp>
          <p:nvSpPr>
            <p:cNvPr id="17" name="Rectangle 16"/>
            <p:cNvSpPr/>
            <p:nvPr/>
          </p:nvSpPr>
          <p:spPr>
            <a:xfrm>
              <a:off x="1168401" y="3602583"/>
              <a:ext cx="3316368" cy="830997"/>
            </a:xfrm>
            <a:prstGeom prst="rect">
              <a:avLst/>
            </a:prstGeom>
          </p:spPr>
          <p:txBody>
            <a:bodyPr wrap="square">
              <a:spAutoFit/>
            </a:bodyPr>
            <a:lstStyle/>
            <a:p>
              <a:r>
                <a:rPr lang="en-US" sz="1200" dirty="0">
                  <a:latin typeface="Calibri"/>
                  <a:cs typeface="Calibri"/>
                </a:rPr>
                <a:t>CC-BY-SA	By, share alike</a:t>
              </a:r>
            </a:p>
            <a:p>
              <a:r>
                <a:rPr lang="en-US" sz="1200" dirty="0">
                  <a:latin typeface="Calibri"/>
                  <a:cs typeface="Calibri"/>
                </a:rPr>
                <a:t>CC-BY-NC	By, non-commercial</a:t>
              </a:r>
            </a:p>
            <a:p>
              <a:r>
                <a:rPr lang="en-US" sz="1200" dirty="0">
                  <a:latin typeface="Calibri"/>
                  <a:cs typeface="Calibri"/>
                </a:rPr>
                <a:t>CC-BY-ND	By, no derivation</a:t>
              </a:r>
            </a:p>
            <a:p>
              <a:r>
                <a:rPr lang="en-US" sz="1200" dirty="0">
                  <a:latin typeface="Calibri"/>
                  <a:cs typeface="Calibri"/>
                </a:rPr>
                <a:t>CC-BY-NC-SA	By, non-commercial, share alike</a:t>
              </a:r>
            </a:p>
          </p:txBody>
        </p:sp>
        <p:sp>
          <p:nvSpPr>
            <p:cNvPr id="18" name="Rectangle 17"/>
            <p:cNvSpPr/>
            <p:nvPr/>
          </p:nvSpPr>
          <p:spPr>
            <a:xfrm>
              <a:off x="4484769" y="3602583"/>
              <a:ext cx="3344291" cy="830997"/>
            </a:xfrm>
            <a:prstGeom prst="rect">
              <a:avLst/>
            </a:prstGeom>
          </p:spPr>
          <p:txBody>
            <a:bodyPr wrap="square">
              <a:spAutoFit/>
            </a:bodyPr>
            <a:lstStyle/>
            <a:p>
              <a:r>
                <a:rPr lang="en-US" sz="1200" dirty="0">
                  <a:latin typeface="Calibri"/>
                  <a:cs typeface="Calibri"/>
                </a:rPr>
                <a:t>CC-BY-NC-ND	By, non-commercial, no derivation</a:t>
              </a:r>
              <a:endParaRPr lang="en-AU" sz="1200" dirty="0">
                <a:latin typeface="Calibri"/>
                <a:cs typeface="Calibri"/>
              </a:endParaRPr>
            </a:p>
            <a:p>
              <a:r>
                <a:rPr lang="en-US" sz="1200" dirty="0">
                  <a:latin typeface="Calibri"/>
                  <a:cs typeface="Calibri"/>
                </a:rPr>
                <a:t>©		Copyright, used with permission</a:t>
              </a:r>
              <a:endParaRPr lang="en-AU" sz="1200" dirty="0">
                <a:latin typeface="Calibri"/>
                <a:cs typeface="Calibri"/>
              </a:endParaRPr>
            </a:p>
            <a:p>
              <a:r>
                <a:rPr lang="en-US" sz="1200" dirty="0">
                  <a:latin typeface="Calibri"/>
                  <a:cs typeface="Calibri"/>
                </a:rPr>
                <a:t>PD	 	Public domain</a:t>
              </a:r>
            </a:p>
            <a:p>
              <a:r>
                <a:rPr lang="en-US" sz="1200" dirty="0">
                  <a:latin typeface="Calibri"/>
                  <a:cs typeface="Calibri"/>
                </a:rPr>
                <a:t>		No longer with copyright term</a:t>
              </a:r>
              <a:endParaRPr lang="en-AU" sz="1200" dirty="0">
                <a:latin typeface="Calibri"/>
                <a:cs typeface="Calibri"/>
              </a:endParaRPr>
            </a:p>
          </p:txBody>
        </p:sp>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2820" y="4242944"/>
              <a:ext cx="121815" cy="121815"/>
            </a:xfrm>
            <a:prstGeom prst="rect">
              <a:avLst/>
            </a:prstGeom>
          </p:spPr>
        </p:pic>
      </p:grpSp>
      <p:graphicFrame>
        <p:nvGraphicFramePr>
          <p:cNvPr id="20" name="Table 19"/>
          <p:cNvGraphicFramePr>
            <a:graphicFrameLocks noGrp="1"/>
          </p:cNvGraphicFramePr>
          <p:nvPr userDrawn="1">
            <p:extLst>
              <p:ext uri="{D42A27DB-BD31-4B8C-83A1-F6EECF244321}">
                <p14:modId xmlns:p14="http://schemas.microsoft.com/office/powerpoint/2010/main" val="2915244372"/>
              </p:ext>
            </p:extLst>
          </p:nvPr>
        </p:nvGraphicFramePr>
        <p:xfrm>
          <a:off x="958263" y="2182405"/>
          <a:ext cx="7227475" cy="897600"/>
        </p:xfrm>
        <a:graphic>
          <a:graphicData uri="http://schemas.openxmlformats.org/drawingml/2006/table">
            <a:tbl>
              <a:tblPr firstRow="1" bandRow="1">
                <a:tableStyleId>{5940675A-B579-460E-94D1-54222C63F5DA}</a:tableStyleId>
              </a:tblPr>
              <a:tblGrid>
                <a:gridCol w="257730">
                  <a:extLst>
                    <a:ext uri="{9D8B030D-6E8A-4147-A177-3AD203B41FA5}">
                      <a16:colId xmlns:a16="http://schemas.microsoft.com/office/drawing/2014/main" val="20000"/>
                    </a:ext>
                  </a:extLst>
                </a:gridCol>
                <a:gridCol w="1429537">
                  <a:extLst>
                    <a:ext uri="{9D8B030D-6E8A-4147-A177-3AD203B41FA5}">
                      <a16:colId xmlns:a16="http://schemas.microsoft.com/office/drawing/2014/main" val="20001"/>
                    </a:ext>
                  </a:extLst>
                </a:gridCol>
                <a:gridCol w="793306">
                  <a:extLst>
                    <a:ext uri="{9D8B030D-6E8A-4147-A177-3AD203B41FA5}">
                      <a16:colId xmlns:a16="http://schemas.microsoft.com/office/drawing/2014/main" val="20002"/>
                    </a:ext>
                  </a:extLst>
                </a:gridCol>
                <a:gridCol w="1706899">
                  <a:extLst>
                    <a:ext uri="{9D8B030D-6E8A-4147-A177-3AD203B41FA5}">
                      <a16:colId xmlns:a16="http://schemas.microsoft.com/office/drawing/2014/main" val="20003"/>
                    </a:ext>
                  </a:extLst>
                </a:gridCol>
                <a:gridCol w="1165119">
                  <a:extLst>
                    <a:ext uri="{9D8B030D-6E8A-4147-A177-3AD203B41FA5}">
                      <a16:colId xmlns:a16="http://schemas.microsoft.com/office/drawing/2014/main" val="20004"/>
                    </a:ext>
                  </a:extLst>
                </a:gridCol>
                <a:gridCol w="1874884">
                  <a:extLst>
                    <a:ext uri="{9D8B030D-6E8A-4147-A177-3AD203B41FA5}">
                      <a16:colId xmlns:a16="http://schemas.microsoft.com/office/drawing/2014/main" val="20005"/>
                    </a:ext>
                  </a:extLst>
                </a:gridCol>
              </a:tblGrid>
              <a:tr h="187700">
                <a:tc>
                  <a:txBody>
                    <a:bodyPr/>
                    <a:lstStyle/>
                    <a:p>
                      <a:r>
                        <a:rPr lang="en-US" sz="1000" b="1" dirty="0">
                          <a:solidFill>
                            <a:srgbClr val="404040"/>
                          </a:solidFill>
                          <a:latin typeface="Calibri"/>
                          <a:cs typeface="Calibri"/>
                        </a:rPr>
                        <a:t>#</a:t>
                      </a:r>
                    </a:p>
                  </a:txBody>
                  <a:tcPr marL="36000" marR="36000" marT="0" marB="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tabLst>
                          <a:tab pos="0" algn="l"/>
                        </a:tabLst>
                      </a:pPr>
                      <a:r>
                        <a:rPr lang="en-US" sz="1000" b="1" dirty="0">
                          <a:solidFill>
                            <a:srgbClr val="404040"/>
                          </a:solidFill>
                          <a:latin typeface="Calibri"/>
                          <a:cs typeface="Calibri"/>
                        </a:rPr>
                        <a:t>Title</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License</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Source</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Creator</a:t>
                      </a:r>
                    </a:p>
                  </a:txBody>
                  <a:tcPr marL="72000" marR="72000" marT="0" marB="7200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r>
                        <a:rPr lang="en-US" sz="1000" b="1" dirty="0">
                          <a:solidFill>
                            <a:srgbClr val="404040"/>
                          </a:solidFill>
                          <a:latin typeface="Calibri"/>
                          <a:cs typeface="Calibri"/>
                        </a:rPr>
                        <a:t>Contact</a:t>
                      </a:r>
                    </a:p>
                  </a:txBody>
                  <a:tcPr marL="72000" marR="72000" marT="0" marB="72000">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7700">
                <a:tc>
                  <a:txBody>
                    <a:bodyPr/>
                    <a:lstStyle/>
                    <a:p>
                      <a:r>
                        <a:rPr lang="en-US" sz="1000" b="0" i="0" dirty="0">
                          <a:solidFill>
                            <a:schemeClr val="tx1"/>
                          </a:solidFill>
                          <a:latin typeface="+mj-lt"/>
                          <a:cs typeface="Calibri Light"/>
                        </a:rPr>
                        <a:t>1</a:t>
                      </a:r>
                    </a:p>
                  </a:txBody>
                  <a:tcPr marL="36000" marR="36000" marT="0" marB="0">
                    <a:lnL w="12700" cmpd="sng">
                      <a:noFill/>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Attribution Name</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CC-BY-SA</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youtube.com/user/sense101x</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000" b="0" i="0" dirty="0">
                          <a:solidFill>
                            <a:schemeClr val="tx1"/>
                          </a:solidFill>
                          <a:latin typeface="+mj-lt"/>
                          <a:cs typeface="Calibri Light"/>
                        </a:rPr>
                        <a:t>A.</a:t>
                      </a:r>
                      <a:r>
                        <a:rPr lang="en-US" sz="1000" b="0" i="0" baseline="0" dirty="0">
                          <a:solidFill>
                            <a:schemeClr val="tx1"/>
                          </a:solidFill>
                          <a:latin typeface="+mj-lt"/>
                          <a:cs typeface="Calibri Light"/>
                        </a:rPr>
                        <a:t> Nomdeplume</a:t>
                      </a:r>
                      <a:endParaRPr lang="en-US" sz="1000" b="0" i="0" dirty="0">
                        <a:solidFill>
                          <a:schemeClr val="tx1"/>
                        </a:solidFill>
                        <a:latin typeface="+mj-lt"/>
                        <a:cs typeface="Calibri Light"/>
                      </a:endParaRP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u="none" dirty="0">
                          <a:solidFill>
                            <a:schemeClr val="tx1"/>
                          </a:solidFill>
                          <a:latin typeface="+mj-lt"/>
                          <a:cs typeface="Calibri Light"/>
                        </a:rPr>
                        <a:t>enquiries@uqx.uq.edu.au</a:t>
                      </a:r>
                    </a:p>
                  </a:txBody>
                  <a:tcPr marL="72000" marR="72000" marT="0" marB="72000">
                    <a:lnL w="6350" cap="flat" cmpd="sng" algn="ctr">
                      <a:solidFill>
                        <a:srgbClr val="40404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7700">
                <a:tc>
                  <a:txBody>
                    <a:bodyPr/>
                    <a:lstStyle/>
                    <a:p>
                      <a:r>
                        <a:rPr lang="en-US" sz="1000" b="0" i="0" dirty="0">
                          <a:solidFill>
                            <a:schemeClr val="tx1"/>
                          </a:solidFill>
                          <a:latin typeface="+mj-lt"/>
                          <a:cs typeface="Calibri Light"/>
                        </a:rPr>
                        <a:t>2</a:t>
                      </a:r>
                    </a:p>
                  </a:txBody>
                  <a:tcPr marL="36000" marR="36000" marT="0" marB="0">
                    <a:lnL w="12700" cmpd="sng">
                      <a:noFill/>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Attribution Name</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CC-BY-SA</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kern="1200" dirty="0">
                          <a:solidFill>
                            <a:schemeClr val="tx1"/>
                          </a:solidFill>
                          <a:latin typeface="+mn-lt"/>
                          <a:ea typeface="+mn-ea"/>
                          <a:cs typeface="Calibri Light"/>
                        </a:rPr>
                        <a:t>wikipedia.org/wiki/image. Jpg</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000" b="0" i="0" dirty="0">
                          <a:solidFill>
                            <a:schemeClr val="tx1"/>
                          </a:solidFill>
                          <a:latin typeface="+mj-lt"/>
                          <a:cs typeface="Calibri Light"/>
                        </a:rPr>
                        <a:t>A.</a:t>
                      </a:r>
                      <a:r>
                        <a:rPr lang="en-US" sz="1000" b="0" i="0" baseline="0" dirty="0">
                          <a:solidFill>
                            <a:schemeClr val="tx1"/>
                          </a:solidFill>
                          <a:latin typeface="+mj-lt"/>
                          <a:cs typeface="Calibri Light"/>
                        </a:rPr>
                        <a:t> Nomdeplume</a:t>
                      </a:r>
                      <a:endParaRPr lang="en-US" sz="1000" b="0" i="0" dirty="0">
                        <a:solidFill>
                          <a:schemeClr val="tx1"/>
                        </a:solidFill>
                        <a:latin typeface="+mj-lt"/>
                        <a:cs typeface="Calibri Light"/>
                      </a:endParaRP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u="none" dirty="0">
                          <a:solidFill>
                            <a:schemeClr val="tx1"/>
                          </a:solidFill>
                          <a:latin typeface="+mj-lt"/>
                          <a:cs typeface="Calibri Light"/>
                        </a:rPr>
                        <a:t>a.nomdeplume@wikipedia.com</a:t>
                      </a:r>
                    </a:p>
                  </a:txBody>
                  <a:tcPr marL="72000" marR="72000" marT="0" marB="72000">
                    <a:lnL w="6350" cap="flat" cmpd="sng" algn="ctr">
                      <a:solidFill>
                        <a:srgbClr val="40404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7700">
                <a:tc>
                  <a:txBody>
                    <a:bodyPr/>
                    <a:lstStyle/>
                    <a:p>
                      <a:r>
                        <a:rPr lang="en-US" sz="1000" b="0" i="0" dirty="0">
                          <a:solidFill>
                            <a:schemeClr val="tx1"/>
                          </a:solidFill>
                          <a:latin typeface="+mj-lt"/>
                          <a:cs typeface="Calibri Light"/>
                        </a:rPr>
                        <a:t>3</a:t>
                      </a:r>
                    </a:p>
                  </a:txBody>
                  <a:tcPr marL="36000" marR="36000" marT="0" marB="0">
                    <a:lnL w="12700" cmpd="sng">
                      <a:noFill/>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Attribution Name</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PD</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dirty="0">
                          <a:solidFill>
                            <a:schemeClr val="tx1"/>
                          </a:solidFill>
                          <a:latin typeface="+mj-lt"/>
                          <a:cs typeface="Calibri Light"/>
                        </a:rPr>
                        <a:t>nasa.com/image.jpg</a:t>
                      </a: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indent="0">
                        <a:buNone/>
                      </a:pPr>
                      <a:r>
                        <a:rPr lang="en-US" sz="1000" b="0" i="0" dirty="0">
                          <a:solidFill>
                            <a:schemeClr val="tx1"/>
                          </a:solidFill>
                          <a:latin typeface="+mj-lt"/>
                          <a:cs typeface="Calibri Light"/>
                        </a:rPr>
                        <a:t>A.</a:t>
                      </a:r>
                      <a:r>
                        <a:rPr lang="en-US" sz="1000" b="0" i="0" baseline="0" dirty="0">
                          <a:solidFill>
                            <a:schemeClr val="tx1"/>
                          </a:solidFill>
                          <a:latin typeface="+mj-lt"/>
                          <a:cs typeface="Calibri Light"/>
                        </a:rPr>
                        <a:t> Nomdeplume</a:t>
                      </a:r>
                      <a:endParaRPr lang="en-US" sz="1000" b="0" i="0" dirty="0">
                        <a:solidFill>
                          <a:schemeClr val="tx1"/>
                        </a:solidFill>
                        <a:latin typeface="+mj-lt"/>
                        <a:cs typeface="Calibri Light"/>
                      </a:endParaRPr>
                    </a:p>
                  </a:txBody>
                  <a:tcPr marL="72000" marR="72000" marT="0" marB="72000">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US" sz="1000" b="0" i="0" u="none" kern="1200" dirty="0">
                          <a:solidFill>
                            <a:schemeClr val="tx1"/>
                          </a:solidFill>
                          <a:latin typeface="+mn-lt"/>
                          <a:ea typeface="+mn-ea"/>
                          <a:cs typeface="Calibri Light"/>
                        </a:rPr>
                        <a:t>a.nomdeplume@nasa.com</a:t>
                      </a:r>
                    </a:p>
                  </a:txBody>
                  <a:tcPr marL="72000" marR="72000" marT="0" marB="72000">
                    <a:lnL w="6350" cap="flat" cmpd="sng" algn="ctr">
                      <a:solidFill>
                        <a:srgbClr val="40404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042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ttribution">
    <p:spTree>
      <p:nvGrpSpPr>
        <p:cNvPr id="1" name=""/>
        <p:cNvGrpSpPr/>
        <p:nvPr/>
      </p:nvGrpSpPr>
      <p:grpSpPr>
        <a:xfrm>
          <a:off x="0" y="0"/>
          <a:ext cx="0" cy="0"/>
          <a:chOff x="0" y="0"/>
          <a:chExt cx="0" cy="0"/>
        </a:xfrm>
      </p:grpSpPr>
      <p:sp>
        <p:nvSpPr>
          <p:cNvPr id="8" name="TextBox 7"/>
          <p:cNvSpPr txBox="1"/>
          <p:nvPr userDrawn="1"/>
        </p:nvSpPr>
        <p:spPr>
          <a:xfrm>
            <a:off x="1695745" y="4430609"/>
            <a:ext cx="6700768" cy="246221"/>
          </a:xfrm>
          <a:prstGeom prst="rect">
            <a:avLst/>
          </a:prstGeom>
          <a:noFill/>
        </p:spPr>
        <p:txBody>
          <a:bodyPr wrap="square" rtlCol="0" anchor="ctr">
            <a:spAutoFit/>
          </a:bodyPr>
          <a:lstStyle/>
          <a:p>
            <a:r>
              <a:rPr lang="en-US" sz="1000" dirty="0">
                <a:solidFill>
                  <a:srgbClr val="FFFFFF"/>
                </a:solidFill>
                <a:latin typeface=" Century Gothic"/>
                <a:cs typeface=" Century Gothic"/>
              </a:rPr>
              <a:t>Unless otherwise stated all content is available for use under the creative commons license Attribution-ShareAlike</a:t>
            </a:r>
          </a:p>
        </p:txBody>
      </p:sp>
      <p:pic>
        <p:nvPicPr>
          <p:cNvPr id="2" name="Picture 1" descr="cc-by-sa (edit).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2522" y="4315832"/>
            <a:ext cx="775883" cy="288893"/>
          </a:xfrm>
          <a:prstGeom prst="rect">
            <a:avLst/>
          </a:prstGeom>
        </p:spPr>
      </p:pic>
    </p:spTree>
    <p:extLst>
      <p:ext uri="{BB962C8B-B14F-4D97-AF65-F5344CB8AC3E}">
        <p14:creationId xmlns:p14="http://schemas.microsoft.com/office/powerpoint/2010/main" val="1099499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UQ-EDx-logo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47697" y="1847702"/>
            <a:ext cx="3987031" cy="1448097"/>
          </a:xfrm>
          <a:prstGeom prst="rect">
            <a:avLst/>
          </a:prstGeom>
        </p:spPr>
      </p:pic>
    </p:spTree>
    <p:extLst>
      <p:ext uri="{BB962C8B-B14F-4D97-AF65-F5344CB8AC3E}">
        <p14:creationId xmlns:p14="http://schemas.microsoft.com/office/powerpoint/2010/main" val="3757849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Bl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65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e Up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238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Screen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itle 10"/>
          <p:cNvSpPr>
            <a:spLocks noGrp="1"/>
          </p:cNvSpPr>
          <p:nvPr>
            <p:ph type="title" hasCustomPrompt="1"/>
          </p:nvPr>
        </p:nvSpPr>
        <p:spPr>
          <a:xfrm>
            <a:off x="4578048" y="574527"/>
            <a:ext cx="3598333" cy="630123"/>
          </a:xfrm>
        </p:spPr>
        <p:txBody>
          <a:bodyPr anchor="t">
            <a:noAutofit/>
          </a:bodyPr>
          <a:lstStyle>
            <a:lvl1pPr algn="l">
              <a:defRPr sz="3600" b="1" i="0" cap="all" spc="0">
                <a:solidFill>
                  <a:srgbClr val="FFFFFF"/>
                </a:solidFill>
                <a:latin typeface="Century Gothic"/>
                <a:cs typeface="Century Gothic"/>
              </a:defRPr>
            </a:lvl1pPr>
          </a:lstStyle>
          <a:p>
            <a:r>
              <a:rPr lang="en-AU" dirty="0"/>
              <a:t>Title</a:t>
            </a:r>
            <a:endParaRPr lang="en-US" dirty="0"/>
          </a:p>
        </p:txBody>
      </p:sp>
      <p:sp>
        <p:nvSpPr>
          <p:cNvPr id="13" name="Text Placeholder 12"/>
          <p:cNvSpPr>
            <a:spLocks noGrp="1"/>
          </p:cNvSpPr>
          <p:nvPr>
            <p:ph type="body" sz="quarter" idx="10"/>
          </p:nvPr>
        </p:nvSpPr>
        <p:spPr>
          <a:xfrm>
            <a:off x="4578350" y="1246188"/>
            <a:ext cx="3597275" cy="3317875"/>
          </a:xfrm>
        </p:spPr>
        <p:txBody>
          <a:bodyPr>
            <a:noAutofit/>
          </a:bodyPr>
          <a:lstStyle>
            <a:lvl1pPr>
              <a:defRPr sz="1800" b="0" i="0" baseline="0">
                <a:solidFill>
                  <a:srgbClr val="FFFFFF"/>
                </a:solidFill>
                <a:latin typeface="Century Gothic"/>
                <a:cs typeface="Century Gothic"/>
              </a:defRPr>
            </a:lvl1pPr>
            <a:lvl2pPr>
              <a:defRPr sz="1800" b="0" i="0">
                <a:solidFill>
                  <a:srgbClr val="FFFFFF"/>
                </a:solidFill>
                <a:latin typeface="Century Gothic"/>
                <a:cs typeface="Century Gothic"/>
              </a:defRPr>
            </a:lvl2pPr>
            <a:lvl3pPr>
              <a:defRPr sz="1800" b="0" i="0">
                <a:solidFill>
                  <a:srgbClr val="FFFFFF"/>
                </a:solidFill>
                <a:latin typeface="Century Gothic"/>
                <a:cs typeface="Century Gothic"/>
              </a:defRPr>
            </a:lvl3pPr>
            <a:lvl4pPr>
              <a:defRPr sz="1800" b="0" i="0">
                <a:solidFill>
                  <a:srgbClr val="FFFFFF"/>
                </a:solidFill>
                <a:latin typeface="Century Gothic"/>
                <a:cs typeface="Century Gothic"/>
              </a:defRPr>
            </a:lvl4pPr>
            <a:lvl5pPr>
              <a:defRPr sz="1800" b="0" i="0">
                <a:solidFill>
                  <a:srgbClr val="FFFFFF"/>
                </a:solidFill>
                <a:latin typeface="Century Gothic"/>
                <a:cs typeface="Century Gothic"/>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US" dirty="0"/>
          </a:p>
        </p:txBody>
      </p:sp>
      <p:sp>
        <p:nvSpPr>
          <p:cNvPr id="15" name="Text Placeholder 14"/>
          <p:cNvSpPr>
            <a:spLocks noGrp="1"/>
          </p:cNvSpPr>
          <p:nvPr>
            <p:ph type="body" sz="quarter" idx="11" hasCustomPrompt="1"/>
          </p:nvPr>
        </p:nvSpPr>
        <p:spPr>
          <a:xfrm>
            <a:off x="4578350" y="4599667"/>
            <a:ext cx="3597275" cy="212725"/>
          </a:xfrm>
        </p:spPr>
        <p:txBody>
          <a:bodyPr>
            <a:noAutofit/>
          </a:bodyPr>
          <a:lstStyle>
            <a:lvl1pPr marL="0" indent="0" algn="r">
              <a:buNone/>
              <a:defRPr sz="900" b="0" i="0">
                <a:solidFill>
                  <a:srgbClr val="FFFFFF"/>
                </a:solidFill>
                <a:latin typeface="Century Gothic"/>
                <a:cs typeface="Century Gothic"/>
              </a:defRPr>
            </a:lvl1pPr>
          </a:lstStyle>
          <a:p>
            <a:pPr lvl="0"/>
            <a:r>
              <a:rPr lang="en-AU" dirty="0"/>
              <a:t>Attribution #</a:t>
            </a:r>
            <a:endParaRPr lang="en-US" dirty="0"/>
          </a:p>
        </p:txBody>
      </p:sp>
    </p:spTree>
    <p:extLst>
      <p:ext uri="{BB962C8B-B14F-4D97-AF65-F5344CB8AC3E}">
        <p14:creationId xmlns:p14="http://schemas.microsoft.com/office/powerpoint/2010/main" val="2097937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Screen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5" name="Text Placeholder 14"/>
          <p:cNvSpPr>
            <a:spLocks noGrp="1"/>
          </p:cNvSpPr>
          <p:nvPr>
            <p:ph type="body" sz="quarter" idx="11" hasCustomPrompt="1"/>
          </p:nvPr>
        </p:nvSpPr>
        <p:spPr>
          <a:xfrm>
            <a:off x="4578350" y="4599667"/>
            <a:ext cx="3597275" cy="212725"/>
          </a:xfrm>
        </p:spPr>
        <p:txBody>
          <a:bodyPr>
            <a:noAutofit/>
          </a:bodyPr>
          <a:lstStyle>
            <a:lvl1pPr marL="0" indent="0" algn="r">
              <a:buNone/>
              <a:defRPr sz="900" b="0" i="0">
                <a:solidFill>
                  <a:srgbClr val="FFFFFF"/>
                </a:solidFill>
                <a:latin typeface="Century Gothic"/>
                <a:cs typeface="Century Gothic"/>
              </a:defRPr>
            </a:lvl1pPr>
          </a:lstStyle>
          <a:p>
            <a:pPr lvl="0"/>
            <a:r>
              <a:rPr lang="en-AU" dirty="0"/>
              <a:t>Attribution #</a:t>
            </a:r>
            <a:endParaRPr lang="en-US" dirty="0"/>
          </a:p>
        </p:txBody>
      </p:sp>
    </p:spTree>
    <p:extLst>
      <p:ext uri="{BB962C8B-B14F-4D97-AF65-F5344CB8AC3E}">
        <p14:creationId xmlns:p14="http://schemas.microsoft.com/office/powerpoint/2010/main" val="3646504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ll Screen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1" name="Title 10"/>
          <p:cNvSpPr>
            <a:spLocks noGrp="1"/>
          </p:cNvSpPr>
          <p:nvPr>
            <p:ph type="title" hasCustomPrompt="1"/>
          </p:nvPr>
        </p:nvSpPr>
        <p:spPr>
          <a:xfrm>
            <a:off x="963719" y="574527"/>
            <a:ext cx="7216561" cy="630123"/>
          </a:xfrm>
        </p:spPr>
        <p:txBody>
          <a:bodyPr anchor="t">
            <a:noAutofit/>
          </a:bodyPr>
          <a:lstStyle>
            <a:lvl1pPr algn="l">
              <a:defRPr sz="3600" b="1" i="0" cap="all" spc="0">
                <a:solidFill>
                  <a:srgbClr val="FFFFFF"/>
                </a:solidFill>
                <a:latin typeface="Century Gothic"/>
                <a:cs typeface="Century Gothic"/>
              </a:defRPr>
            </a:lvl1pPr>
          </a:lstStyle>
          <a:p>
            <a:r>
              <a:rPr lang="en-AU" dirty="0"/>
              <a:t>Title</a:t>
            </a:r>
            <a:endParaRPr lang="en-US" dirty="0"/>
          </a:p>
        </p:txBody>
      </p:sp>
      <p:sp>
        <p:nvSpPr>
          <p:cNvPr id="13" name="Text Placeholder 12"/>
          <p:cNvSpPr>
            <a:spLocks noGrp="1"/>
          </p:cNvSpPr>
          <p:nvPr>
            <p:ph type="body" sz="quarter" idx="10" hasCustomPrompt="1"/>
          </p:nvPr>
        </p:nvSpPr>
        <p:spPr>
          <a:xfrm>
            <a:off x="963719" y="1246188"/>
            <a:ext cx="7216562" cy="3317875"/>
          </a:xfrm>
        </p:spPr>
        <p:txBody>
          <a:bodyPr>
            <a:noAutofit/>
          </a:bodyPr>
          <a:lstStyle>
            <a:lvl1pPr>
              <a:defRPr sz="2000" b="0" i="0" baseline="0">
                <a:solidFill>
                  <a:schemeClr val="bg1"/>
                </a:solidFill>
                <a:latin typeface="Century Gothic"/>
                <a:cs typeface="Century Gothic"/>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AU" dirty="0"/>
              <a:t>Here is the 1st Point</a:t>
            </a:r>
          </a:p>
          <a:p>
            <a:pPr lvl="0"/>
            <a:r>
              <a:rPr lang="en-US" dirty="0"/>
              <a:t>Here is an even longer 2nd Point that goes across </a:t>
            </a:r>
            <a:br>
              <a:rPr lang="en-US" dirty="0"/>
            </a:br>
            <a:r>
              <a:rPr lang="en-US" dirty="0"/>
              <a:t>multiple lines</a:t>
            </a:r>
          </a:p>
        </p:txBody>
      </p:sp>
      <p:sp>
        <p:nvSpPr>
          <p:cNvPr id="15" name="Text Placeholder 14"/>
          <p:cNvSpPr>
            <a:spLocks noGrp="1"/>
          </p:cNvSpPr>
          <p:nvPr>
            <p:ph type="body" sz="quarter" idx="11" hasCustomPrompt="1"/>
          </p:nvPr>
        </p:nvSpPr>
        <p:spPr>
          <a:xfrm>
            <a:off x="959063" y="4599667"/>
            <a:ext cx="7216562" cy="212725"/>
          </a:xfrm>
        </p:spPr>
        <p:txBody>
          <a:bodyPr>
            <a:noAutofit/>
          </a:bodyPr>
          <a:lstStyle>
            <a:lvl1pPr marL="0" indent="0" algn="r">
              <a:buNone/>
              <a:defRPr sz="900" b="0" i="0">
                <a:solidFill>
                  <a:srgbClr val="FFFFFF"/>
                </a:solidFill>
                <a:latin typeface="Century Gothic"/>
                <a:cs typeface="Century Gothic"/>
              </a:defRPr>
            </a:lvl1pPr>
          </a:lstStyle>
          <a:p>
            <a:pPr lvl="0"/>
            <a:r>
              <a:rPr lang="en-AU" dirty="0"/>
              <a:t>Attribution #</a:t>
            </a:r>
            <a:endParaRPr lang="en-US" dirty="0"/>
          </a:p>
        </p:txBody>
      </p:sp>
    </p:spTree>
    <p:extLst>
      <p:ext uri="{BB962C8B-B14F-4D97-AF65-F5344CB8AC3E}">
        <p14:creationId xmlns:p14="http://schemas.microsoft.com/office/powerpoint/2010/main" val="84234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2" name="TextBox 1"/>
          <p:cNvSpPr txBox="1"/>
          <p:nvPr userDrawn="1"/>
        </p:nvSpPr>
        <p:spPr>
          <a:xfrm>
            <a:off x="397334" y="20999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5093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creen">
    <p:spTree>
      <p:nvGrpSpPr>
        <p:cNvPr id="1" name=""/>
        <p:cNvGrpSpPr/>
        <p:nvPr/>
      </p:nvGrpSpPr>
      <p:grpSpPr>
        <a:xfrm>
          <a:off x="0" y="0"/>
          <a:ext cx="0" cy="0"/>
          <a:chOff x="0" y="0"/>
          <a:chExt cx="0" cy="0"/>
        </a:xfrm>
      </p:grpSpPr>
      <p:pic>
        <p:nvPicPr>
          <p:cNvPr id="5" name="Picture 4" descr="Title Screen.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Rectangle 7"/>
          <p:cNvSpPr/>
          <p:nvPr/>
        </p:nvSpPr>
        <p:spPr>
          <a:xfrm>
            <a:off x="241017" y="2907380"/>
            <a:ext cx="8661967" cy="276999"/>
          </a:xfrm>
          <a:prstGeom prst="rect">
            <a:avLst/>
          </a:prstGeom>
        </p:spPr>
        <p:txBody>
          <a:bodyPr wrap="square">
            <a:spAutoFit/>
          </a:bodyPr>
          <a:lstStyle/>
          <a:p>
            <a:pPr algn="ctr"/>
            <a:r>
              <a:rPr lang="en-US" sz="1200" dirty="0">
                <a:solidFill>
                  <a:srgbClr val="FFFFFF"/>
                </a:solidFill>
                <a:latin typeface="Century Gothic"/>
                <a:cs typeface="Century Gothic"/>
              </a:rPr>
              <a:t>PowerPoint template and guidelines v0.1 </a:t>
            </a:r>
            <a:endParaRPr lang="en-AU" sz="1200" dirty="0">
              <a:solidFill>
                <a:srgbClr val="FFFFFF"/>
              </a:solidFill>
              <a:latin typeface="Century Gothic"/>
              <a:cs typeface="Century Gothic"/>
            </a:endParaRPr>
          </a:p>
        </p:txBody>
      </p:sp>
    </p:spTree>
    <p:extLst>
      <p:ext uri="{BB962C8B-B14F-4D97-AF65-F5344CB8AC3E}">
        <p14:creationId xmlns:p14="http://schemas.microsoft.com/office/powerpoint/2010/main" val="267658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yle Guide - Fonts">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Style Guidelines – Fonts</a:t>
            </a:r>
          </a:p>
        </p:txBody>
      </p:sp>
      <p:sp>
        <p:nvSpPr>
          <p:cNvPr id="7" name="Rectangle 6"/>
          <p:cNvSpPr/>
          <p:nvPr userDrawn="1"/>
        </p:nvSpPr>
        <p:spPr>
          <a:xfrm>
            <a:off x="941555" y="3977398"/>
            <a:ext cx="7260890" cy="461665"/>
          </a:xfrm>
          <a:prstGeom prst="rect">
            <a:avLst/>
          </a:prstGeom>
        </p:spPr>
        <p:txBody>
          <a:bodyPr wrap="square">
            <a:spAutoFit/>
          </a:bodyPr>
          <a:lstStyle/>
          <a:p>
            <a:pPr algn="ctr"/>
            <a:r>
              <a:rPr lang="en-US" sz="1200" dirty="0">
                <a:latin typeface="Calibri"/>
                <a:cs typeface="Calibri"/>
              </a:rPr>
              <a:t>Fonts and colours have been selected to keep a consistent theme through out presentations. To ensure the correct fonts are installed on your computer check that the fonts above look the same as the fonts above them.</a:t>
            </a:r>
            <a:endParaRPr lang="en-AU" sz="1200" dirty="0">
              <a:latin typeface="Calibri"/>
              <a:cs typeface="Calibri"/>
            </a:endParaRPr>
          </a:p>
        </p:txBody>
      </p:sp>
      <p:sp>
        <p:nvSpPr>
          <p:cNvPr id="8" name="Rectangle 7"/>
          <p:cNvSpPr/>
          <p:nvPr userDrawn="1"/>
        </p:nvSpPr>
        <p:spPr>
          <a:xfrm>
            <a:off x="2941951" y="2564517"/>
            <a:ext cx="1561752" cy="707886"/>
          </a:xfrm>
          <a:prstGeom prst="rect">
            <a:avLst/>
          </a:prstGeom>
        </p:spPr>
        <p:txBody>
          <a:bodyPr wrap="square">
            <a:spAutoFit/>
          </a:bodyPr>
          <a:lstStyle/>
          <a:p>
            <a:pPr algn="r"/>
            <a:endParaRPr lang="en-AU" sz="4000" dirty="0">
              <a:latin typeface="Calibri"/>
              <a:cs typeface="Calibri"/>
            </a:endParaRPr>
          </a:p>
        </p:txBody>
      </p:sp>
      <p:sp>
        <p:nvSpPr>
          <p:cNvPr id="9" name="Rectangle 8"/>
          <p:cNvSpPr/>
          <p:nvPr userDrawn="1"/>
        </p:nvSpPr>
        <p:spPr>
          <a:xfrm>
            <a:off x="1343888" y="1517935"/>
            <a:ext cx="3228111" cy="276999"/>
          </a:xfrm>
          <a:prstGeom prst="rect">
            <a:avLst/>
          </a:prstGeom>
        </p:spPr>
        <p:txBody>
          <a:bodyPr wrap="square">
            <a:spAutoFit/>
          </a:bodyPr>
          <a:lstStyle/>
          <a:p>
            <a:pPr algn="ctr"/>
            <a:r>
              <a:rPr lang="en-US" sz="1200" b="1" dirty="0">
                <a:latin typeface="Calibri"/>
                <a:cs typeface="Calibri"/>
              </a:rPr>
              <a:t>Titles</a:t>
            </a:r>
            <a:endParaRPr lang="en-AU" sz="1200" b="1" dirty="0">
              <a:latin typeface="Calibri"/>
              <a:cs typeface="Calibri"/>
            </a:endParaRPr>
          </a:p>
        </p:txBody>
      </p:sp>
      <p:sp>
        <p:nvSpPr>
          <p:cNvPr id="10" name="Rectangle 9"/>
          <p:cNvSpPr/>
          <p:nvPr userDrawn="1"/>
        </p:nvSpPr>
        <p:spPr>
          <a:xfrm>
            <a:off x="4571999" y="1515125"/>
            <a:ext cx="3213516" cy="276999"/>
          </a:xfrm>
          <a:prstGeom prst="rect">
            <a:avLst/>
          </a:prstGeom>
        </p:spPr>
        <p:txBody>
          <a:bodyPr wrap="square">
            <a:spAutoFit/>
          </a:bodyPr>
          <a:lstStyle/>
          <a:p>
            <a:pPr algn="ctr"/>
            <a:r>
              <a:rPr lang="en-US" sz="1200" b="1" dirty="0">
                <a:latin typeface="Calibri"/>
                <a:cs typeface="Calibri"/>
              </a:rPr>
              <a:t>Body text</a:t>
            </a:r>
            <a:endParaRPr lang="en-AU" sz="1200" b="1" dirty="0">
              <a:latin typeface="Calibri"/>
              <a:cs typeface="Calibri"/>
            </a:endParaRPr>
          </a:p>
        </p:txBody>
      </p:sp>
      <p:grpSp>
        <p:nvGrpSpPr>
          <p:cNvPr id="11" name="Group 10"/>
          <p:cNvGrpSpPr/>
          <p:nvPr userDrawn="1"/>
        </p:nvGrpSpPr>
        <p:grpSpPr>
          <a:xfrm>
            <a:off x="1351186" y="1554541"/>
            <a:ext cx="6441628" cy="1753377"/>
            <a:chOff x="1539038" y="1246686"/>
            <a:chExt cx="6441628" cy="1897575"/>
          </a:xfrm>
        </p:grpSpPr>
        <p:cxnSp>
          <p:nvCxnSpPr>
            <p:cNvPr id="12" name="Straight Connector 11"/>
            <p:cNvCxnSpPr/>
            <p:nvPr/>
          </p:nvCxnSpPr>
          <p:spPr>
            <a:xfrm>
              <a:off x="4767150" y="1246686"/>
              <a:ext cx="1" cy="189476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980666" y="1246686"/>
              <a:ext cx="0" cy="189617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1539038" y="1246686"/>
              <a:ext cx="1" cy="1897575"/>
            </a:xfrm>
            <a:prstGeom prst="line">
              <a:avLst/>
            </a:prstGeom>
          </p:spPr>
          <p:style>
            <a:lnRef idx="1">
              <a:schemeClr val="dk1"/>
            </a:lnRef>
            <a:fillRef idx="0">
              <a:schemeClr val="dk1"/>
            </a:fillRef>
            <a:effectRef idx="0">
              <a:schemeClr val="dk1"/>
            </a:effectRef>
            <a:fontRef idx="minor">
              <a:schemeClr val="tx1"/>
            </a:fontRef>
          </p:style>
        </p:cxnSp>
      </p:grpSp>
      <p:sp>
        <p:nvSpPr>
          <p:cNvPr id="15" name="Rectangle 14"/>
          <p:cNvSpPr/>
          <p:nvPr userDrawn="1"/>
        </p:nvSpPr>
        <p:spPr>
          <a:xfrm>
            <a:off x="1343888" y="2434491"/>
            <a:ext cx="3228111" cy="523220"/>
          </a:xfrm>
          <a:prstGeom prst="rect">
            <a:avLst/>
          </a:prstGeom>
        </p:spPr>
        <p:txBody>
          <a:bodyPr wrap="square">
            <a:spAutoFit/>
          </a:bodyPr>
          <a:lstStyle/>
          <a:p>
            <a:pPr algn="ctr"/>
            <a:r>
              <a:rPr lang="en-US" sz="2800" b="1" dirty="0">
                <a:latin typeface="Century Gothic"/>
                <a:cs typeface="Century Gothic"/>
              </a:rPr>
              <a:t>Century Gothic</a:t>
            </a:r>
            <a:endParaRPr lang="en-AU" sz="2800" b="1" dirty="0">
              <a:latin typeface="Century Gothic"/>
              <a:cs typeface="Century Gothic"/>
            </a:endParaRPr>
          </a:p>
        </p:txBody>
      </p:sp>
      <p:sp>
        <p:nvSpPr>
          <p:cNvPr id="19" name="Rectangle 18"/>
          <p:cNvSpPr/>
          <p:nvPr userDrawn="1"/>
        </p:nvSpPr>
        <p:spPr>
          <a:xfrm>
            <a:off x="4579299" y="2434491"/>
            <a:ext cx="3228111" cy="523220"/>
          </a:xfrm>
          <a:prstGeom prst="rect">
            <a:avLst/>
          </a:prstGeom>
        </p:spPr>
        <p:txBody>
          <a:bodyPr wrap="square">
            <a:spAutoFit/>
          </a:bodyPr>
          <a:lstStyle/>
          <a:p>
            <a:pPr algn="ctr"/>
            <a:r>
              <a:rPr lang="en-US" sz="2800" dirty="0">
                <a:latin typeface="Century Gothic"/>
                <a:cs typeface="Century Gothic"/>
              </a:rPr>
              <a:t>Century Gothic</a:t>
            </a:r>
            <a:endParaRPr lang="en-AU" sz="2800" dirty="0">
              <a:latin typeface="Century Gothic"/>
              <a:cs typeface="Century Gothic"/>
            </a:endParaRPr>
          </a:p>
        </p:txBody>
      </p:sp>
      <p:pic>
        <p:nvPicPr>
          <p:cNvPr id="2" name="Picture 1" descr="century-gothic-bold.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68150" y="2093141"/>
            <a:ext cx="2571355" cy="334485"/>
          </a:xfrm>
          <a:prstGeom prst="rect">
            <a:avLst/>
          </a:prstGeom>
        </p:spPr>
      </p:pic>
      <p:pic>
        <p:nvPicPr>
          <p:cNvPr id="4" name="Picture 3" descr="century-gothic-regular.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91394" y="2099491"/>
            <a:ext cx="2601753" cy="334485"/>
          </a:xfrm>
          <a:prstGeom prst="rect">
            <a:avLst/>
          </a:prstGeom>
        </p:spPr>
      </p:pic>
    </p:spTree>
    <p:extLst>
      <p:ext uri="{BB962C8B-B14F-4D97-AF65-F5344CB8AC3E}">
        <p14:creationId xmlns:p14="http://schemas.microsoft.com/office/powerpoint/2010/main" val="76591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yle Guide - Colours">
    <p:spTree>
      <p:nvGrpSpPr>
        <p:cNvPr id="1" name=""/>
        <p:cNvGrpSpPr/>
        <p:nvPr/>
      </p:nvGrpSpPr>
      <p:grpSpPr>
        <a:xfrm>
          <a:off x="0" y="0"/>
          <a:ext cx="0" cy="0"/>
          <a:chOff x="0" y="0"/>
          <a:chExt cx="0" cy="0"/>
        </a:xfrm>
      </p:grpSpPr>
      <p:sp>
        <p:nvSpPr>
          <p:cNvPr id="6" name="TextBox 5"/>
          <p:cNvSpPr txBox="1"/>
          <p:nvPr userDrawn="1"/>
        </p:nvSpPr>
        <p:spPr>
          <a:xfrm>
            <a:off x="164521" y="361812"/>
            <a:ext cx="8661967" cy="461665"/>
          </a:xfrm>
          <a:prstGeom prst="rect">
            <a:avLst/>
          </a:prstGeom>
          <a:noFill/>
        </p:spPr>
        <p:txBody>
          <a:bodyPr wrap="square" rtlCol="0">
            <a:spAutoFit/>
          </a:bodyPr>
          <a:lstStyle/>
          <a:p>
            <a:pPr algn="ctr"/>
            <a:r>
              <a:rPr lang="en-US" sz="2400" b="1" dirty="0">
                <a:latin typeface="Cambria"/>
                <a:cs typeface="Cambria"/>
              </a:rPr>
              <a:t>Style Guidelines – Colours</a:t>
            </a:r>
          </a:p>
        </p:txBody>
      </p:sp>
      <p:grpSp>
        <p:nvGrpSpPr>
          <p:cNvPr id="7" name="Group 6"/>
          <p:cNvGrpSpPr/>
          <p:nvPr userDrawn="1"/>
        </p:nvGrpSpPr>
        <p:grpSpPr>
          <a:xfrm>
            <a:off x="5868339" y="1115951"/>
            <a:ext cx="2087326" cy="1746528"/>
            <a:chOff x="5919046" y="3266008"/>
            <a:chExt cx="2087326" cy="1746528"/>
          </a:xfrm>
        </p:grpSpPr>
        <p:sp>
          <p:nvSpPr>
            <p:cNvPr id="8" name="Rectangle 7"/>
            <p:cNvSpPr/>
            <p:nvPr/>
          </p:nvSpPr>
          <p:spPr>
            <a:xfrm>
              <a:off x="6015629" y="4367034"/>
              <a:ext cx="628171" cy="628171"/>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9" name="Rectangle 8"/>
            <p:cNvSpPr/>
            <p:nvPr/>
          </p:nvSpPr>
          <p:spPr>
            <a:xfrm>
              <a:off x="6680293" y="4366205"/>
              <a:ext cx="753813" cy="646331"/>
            </a:xfrm>
            <a:prstGeom prst="rect">
              <a:avLst/>
            </a:prstGeom>
          </p:spPr>
          <p:txBody>
            <a:bodyPr wrap="square">
              <a:spAutoFit/>
            </a:bodyPr>
            <a:lstStyle/>
            <a:p>
              <a:r>
                <a:rPr lang="en-US" sz="1200" dirty="0">
                  <a:latin typeface="Calibri"/>
                  <a:cs typeface="Calibri"/>
                </a:rPr>
                <a:t>R:0</a:t>
              </a:r>
            </a:p>
            <a:p>
              <a:r>
                <a:rPr lang="en-US" sz="1200" dirty="0">
                  <a:latin typeface="Calibri"/>
                  <a:cs typeface="Calibri"/>
                </a:rPr>
                <a:t>G:0</a:t>
              </a:r>
            </a:p>
            <a:p>
              <a:r>
                <a:rPr lang="en-US" sz="1200" dirty="0">
                  <a:latin typeface="Calibri"/>
                  <a:cs typeface="Calibri"/>
                </a:rPr>
                <a:t>B:0</a:t>
              </a:r>
              <a:endParaRPr lang="en-AU" sz="1200" dirty="0">
                <a:latin typeface="Calibri"/>
                <a:cs typeface="Calibri"/>
              </a:endParaRPr>
            </a:p>
          </p:txBody>
        </p:sp>
        <p:sp>
          <p:nvSpPr>
            <p:cNvPr id="10" name="Rectangle 9"/>
            <p:cNvSpPr/>
            <p:nvPr/>
          </p:nvSpPr>
          <p:spPr>
            <a:xfrm>
              <a:off x="5923610" y="3547220"/>
              <a:ext cx="2026224" cy="646331"/>
            </a:xfrm>
            <a:prstGeom prst="rect">
              <a:avLst/>
            </a:prstGeom>
          </p:spPr>
          <p:txBody>
            <a:bodyPr wrap="square">
              <a:spAutoFit/>
            </a:bodyPr>
            <a:lstStyle/>
            <a:p>
              <a:r>
                <a:rPr lang="en-US" sz="1200" dirty="0">
                  <a:cs typeface="Calibri"/>
                </a:rPr>
                <a:t>Avoid using </a:t>
              </a:r>
              <a:r>
                <a:rPr lang="en-US" sz="1200" dirty="0">
                  <a:latin typeface="Calibri"/>
                  <a:cs typeface="Calibri"/>
                </a:rPr>
                <a:t>pure black. Black becomes transparent when its recorded in the studio. </a:t>
              </a:r>
              <a:endParaRPr lang="en-AU" sz="1200" dirty="0">
                <a:latin typeface="Calibri"/>
                <a:cs typeface="Calibri"/>
              </a:endParaRPr>
            </a:p>
          </p:txBody>
        </p:sp>
        <p:sp>
          <p:nvSpPr>
            <p:cNvPr id="11" name="Rectangle 10"/>
            <p:cNvSpPr/>
            <p:nvPr/>
          </p:nvSpPr>
          <p:spPr>
            <a:xfrm>
              <a:off x="5919046" y="3266008"/>
              <a:ext cx="2087326" cy="276999"/>
            </a:xfrm>
            <a:prstGeom prst="rect">
              <a:avLst/>
            </a:prstGeom>
          </p:spPr>
          <p:txBody>
            <a:bodyPr wrap="square">
              <a:spAutoFit/>
            </a:bodyPr>
            <a:lstStyle/>
            <a:p>
              <a:r>
                <a:rPr lang="en-US" sz="1200" b="1" dirty="0">
                  <a:latin typeface="Calibri"/>
                  <a:cs typeface="Calibri"/>
                </a:rPr>
                <a:t>DO NOT USE!</a:t>
              </a:r>
              <a:endParaRPr lang="en-AU" sz="1200" b="1" dirty="0">
                <a:latin typeface="Calibri"/>
                <a:cs typeface="Calibri"/>
              </a:endParaRPr>
            </a:p>
          </p:txBody>
        </p:sp>
        <p:sp>
          <p:nvSpPr>
            <p:cNvPr id="12" name="&quot;No&quot; Symbol 11"/>
            <p:cNvSpPr/>
            <p:nvPr/>
          </p:nvSpPr>
          <p:spPr>
            <a:xfrm>
              <a:off x="6074413" y="4425519"/>
              <a:ext cx="508568" cy="508568"/>
            </a:xfrm>
            <a:prstGeom prst="noSmoking">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7" name="Rectangle 26"/>
          <p:cNvSpPr/>
          <p:nvPr userDrawn="1"/>
        </p:nvSpPr>
        <p:spPr>
          <a:xfrm>
            <a:off x="1233778" y="2635663"/>
            <a:ext cx="4211572" cy="830997"/>
          </a:xfrm>
          <a:prstGeom prst="rect">
            <a:avLst/>
          </a:prstGeom>
        </p:spPr>
        <p:txBody>
          <a:bodyPr wrap="square">
            <a:spAutoFit/>
          </a:bodyPr>
          <a:lstStyle/>
          <a:p>
            <a:r>
              <a:rPr lang="en-US" sz="1200" dirty="0">
                <a:latin typeface="Calibri"/>
                <a:cs typeface="Calibri"/>
              </a:rPr>
              <a:t>Additional colours have also been chosen if more variation is required for elements of presentation. Colours that have not been specified can also be used provided they are easily visible against the background.</a:t>
            </a:r>
            <a:endParaRPr lang="en-AU" sz="1200" dirty="0">
              <a:latin typeface="Calibri"/>
              <a:cs typeface="Calibri"/>
            </a:endParaRPr>
          </a:p>
        </p:txBody>
      </p:sp>
      <p:sp>
        <p:nvSpPr>
          <p:cNvPr id="28" name="&quot;No&quot; Symbol 27"/>
          <p:cNvSpPr/>
          <p:nvPr userDrawn="1"/>
        </p:nvSpPr>
        <p:spPr>
          <a:xfrm>
            <a:off x="6023706" y="3896945"/>
            <a:ext cx="508568" cy="508568"/>
          </a:xfrm>
          <a:prstGeom prst="noSmoking">
            <a:avLst/>
          </a:prstGeom>
          <a:solidFill>
            <a:srgbClr val="FF0000"/>
          </a:solidFill>
          <a:ln>
            <a:noFill/>
          </a:ln>
          <a:effectLst>
            <a:outerShdw blurRad="25400" dist="38100" dir="2700000" algn="tl"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Rectangle 28"/>
          <p:cNvSpPr/>
          <p:nvPr userDrawn="1"/>
        </p:nvSpPr>
        <p:spPr>
          <a:xfrm>
            <a:off x="5872902" y="2995084"/>
            <a:ext cx="2026225" cy="830997"/>
          </a:xfrm>
          <a:prstGeom prst="rect">
            <a:avLst/>
          </a:prstGeom>
        </p:spPr>
        <p:txBody>
          <a:bodyPr wrap="square">
            <a:spAutoFit/>
          </a:bodyPr>
          <a:lstStyle/>
          <a:p>
            <a:r>
              <a:rPr lang="en-US" sz="1200" dirty="0">
                <a:cs typeface="Calibri"/>
              </a:rPr>
              <a:t>Also avoid using shadows in your presentation. They can also become transparent in the studio. </a:t>
            </a:r>
            <a:endParaRPr lang="en-AU" sz="1200" dirty="0">
              <a:latin typeface="Calibri"/>
              <a:cs typeface="Calibri"/>
            </a:endParaRPr>
          </a:p>
        </p:txBody>
      </p:sp>
      <p:cxnSp>
        <p:nvCxnSpPr>
          <p:cNvPr id="30" name="Straight Connector 29"/>
          <p:cNvCxnSpPr/>
          <p:nvPr userDrawn="1"/>
        </p:nvCxnSpPr>
        <p:spPr>
          <a:xfrm>
            <a:off x="5660501" y="1072854"/>
            <a:ext cx="0" cy="3503200"/>
          </a:xfrm>
          <a:prstGeom prst="line">
            <a:avLst/>
          </a:prstGeom>
        </p:spPr>
        <p:style>
          <a:lnRef idx="1">
            <a:schemeClr val="dk1"/>
          </a:lnRef>
          <a:fillRef idx="0">
            <a:schemeClr val="dk1"/>
          </a:fillRef>
          <a:effectRef idx="0">
            <a:schemeClr val="dk1"/>
          </a:effectRef>
          <a:fontRef idx="minor">
            <a:schemeClr val="tx1"/>
          </a:fontRef>
        </p:style>
      </p:cxnSp>
      <p:grpSp>
        <p:nvGrpSpPr>
          <p:cNvPr id="46" name="Group 45"/>
          <p:cNvGrpSpPr/>
          <p:nvPr userDrawn="1"/>
        </p:nvGrpSpPr>
        <p:grpSpPr>
          <a:xfrm>
            <a:off x="1218043" y="3537580"/>
            <a:ext cx="1300845" cy="951046"/>
            <a:chOff x="950550" y="3745666"/>
            <a:chExt cx="1300845" cy="951046"/>
          </a:xfrm>
        </p:grpSpPr>
        <p:grpSp>
          <p:nvGrpSpPr>
            <p:cNvPr id="47" name="Group 46"/>
            <p:cNvGrpSpPr/>
            <p:nvPr/>
          </p:nvGrpSpPr>
          <p:grpSpPr>
            <a:xfrm>
              <a:off x="1038138" y="4050381"/>
              <a:ext cx="1213257" cy="646331"/>
              <a:chOff x="1004603" y="3323735"/>
              <a:chExt cx="1213257" cy="646331"/>
            </a:xfrm>
          </p:grpSpPr>
          <p:sp>
            <p:nvSpPr>
              <p:cNvPr id="49" name="Rectangle 48"/>
              <p:cNvSpPr/>
              <p:nvPr/>
            </p:nvSpPr>
            <p:spPr>
              <a:xfrm>
                <a:off x="1004603" y="3324564"/>
                <a:ext cx="628171" cy="628171"/>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669268" y="3323735"/>
                <a:ext cx="548592" cy="646331"/>
              </a:xfrm>
              <a:prstGeom prst="rect">
                <a:avLst/>
              </a:prstGeom>
            </p:spPr>
            <p:txBody>
              <a:bodyPr wrap="square">
                <a:spAutoFit/>
              </a:bodyPr>
              <a:lstStyle/>
              <a:p>
                <a:r>
                  <a:rPr lang="en-US" sz="1200" dirty="0">
                    <a:latin typeface="Calibri"/>
                    <a:cs typeface="Calibri"/>
                  </a:rPr>
                  <a:t>R:255</a:t>
                </a:r>
              </a:p>
              <a:p>
                <a:r>
                  <a:rPr lang="en-US" sz="1200" dirty="0">
                    <a:latin typeface="Calibri"/>
                    <a:cs typeface="Calibri"/>
                  </a:rPr>
                  <a:t>G:255</a:t>
                </a:r>
              </a:p>
              <a:p>
                <a:r>
                  <a:rPr lang="en-US" sz="1200" dirty="0">
                    <a:latin typeface="Calibri"/>
                    <a:cs typeface="Calibri"/>
                  </a:rPr>
                  <a:t>B:26</a:t>
                </a:r>
                <a:endParaRPr lang="en-AU" sz="1200" dirty="0">
                  <a:latin typeface="Calibri"/>
                  <a:cs typeface="Calibri"/>
                </a:endParaRPr>
              </a:p>
            </p:txBody>
          </p:sp>
        </p:grpSp>
        <p:sp>
          <p:nvSpPr>
            <p:cNvPr id="48" name="Rectangle 47"/>
            <p:cNvSpPr/>
            <p:nvPr/>
          </p:nvSpPr>
          <p:spPr>
            <a:xfrm>
              <a:off x="950550" y="3745666"/>
              <a:ext cx="1154864" cy="276999"/>
            </a:xfrm>
            <a:prstGeom prst="rect">
              <a:avLst/>
            </a:prstGeom>
          </p:spPr>
          <p:txBody>
            <a:bodyPr wrap="square">
              <a:spAutoFit/>
            </a:bodyPr>
            <a:lstStyle/>
            <a:p>
              <a:r>
                <a:rPr lang="en-US" sz="1200" b="1" dirty="0">
                  <a:latin typeface="Calibri"/>
                  <a:cs typeface="Calibri"/>
                </a:rPr>
                <a:t>Yellow</a:t>
              </a:r>
              <a:endParaRPr lang="en-AU" sz="1200" b="1" dirty="0">
                <a:latin typeface="Calibri"/>
                <a:cs typeface="Calibri"/>
              </a:endParaRPr>
            </a:p>
          </p:txBody>
        </p:sp>
      </p:grpSp>
      <p:grpSp>
        <p:nvGrpSpPr>
          <p:cNvPr id="51" name="Group 50"/>
          <p:cNvGrpSpPr/>
          <p:nvPr userDrawn="1"/>
        </p:nvGrpSpPr>
        <p:grpSpPr>
          <a:xfrm>
            <a:off x="2706214" y="3537580"/>
            <a:ext cx="1300845" cy="951046"/>
            <a:chOff x="950550" y="3745666"/>
            <a:chExt cx="1300845" cy="951046"/>
          </a:xfrm>
        </p:grpSpPr>
        <p:grpSp>
          <p:nvGrpSpPr>
            <p:cNvPr id="52" name="Group 51"/>
            <p:cNvGrpSpPr/>
            <p:nvPr/>
          </p:nvGrpSpPr>
          <p:grpSpPr>
            <a:xfrm>
              <a:off x="1038138" y="4050381"/>
              <a:ext cx="1213257" cy="646331"/>
              <a:chOff x="1004603" y="3323735"/>
              <a:chExt cx="1213257" cy="646331"/>
            </a:xfrm>
          </p:grpSpPr>
          <p:sp>
            <p:nvSpPr>
              <p:cNvPr id="54" name="Rectangle 53"/>
              <p:cNvSpPr/>
              <p:nvPr/>
            </p:nvSpPr>
            <p:spPr>
              <a:xfrm>
                <a:off x="1004603" y="3324564"/>
                <a:ext cx="628171" cy="628171"/>
              </a:xfrm>
              <a:prstGeom prst="rect">
                <a:avLst/>
              </a:prstGeom>
              <a:solidFill>
                <a:srgbClr val="DE500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669268" y="3323735"/>
                <a:ext cx="548592" cy="646331"/>
              </a:xfrm>
              <a:prstGeom prst="rect">
                <a:avLst/>
              </a:prstGeom>
            </p:spPr>
            <p:txBody>
              <a:bodyPr wrap="square">
                <a:spAutoFit/>
              </a:bodyPr>
              <a:lstStyle/>
              <a:p>
                <a:r>
                  <a:rPr lang="en-US" sz="1200" dirty="0">
                    <a:latin typeface="Calibri"/>
                    <a:cs typeface="Calibri"/>
                  </a:rPr>
                  <a:t>R:230</a:t>
                </a:r>
              </a:p>
              <a:p>
                <a:r>
                  <a:rPr lang="en-US" sz="1200" dirty="0">
                    <a:latin typeface="Calibri"/>
                    <a:cs typeface="Calibri"/>
                  </a:rPr>
                  <a:t>G:102</a:t>
                </a:r>
              </a:p>
              <a:p>
                <a:r>
                  <a:rPr lang="en-US" sz="1200" dirty="0">
                    <a:latin typeface="Calibri"/>
                    <a:cs typeface="Calibri"/>
                  </a:rPr>
                  <a:t>B:2</a:t>
                </a:r>
                <a:endParaRPr lang="en-AU" sz="1200" dirty="0">
                  <a:latin typeface="Calibri"/>
                  <a:cs typeface="Calibri"/>
                </a:endParaRPr>
              </a:p>
            </p:txBody>
          </p:sp>
        </p:grpSp>
        <p:sp>
          <p:nvSpPr>
            <p:cNvPr id="53" name="Rectangle 52"/>
            <p:cNvSpPr/>
            <p:nvPr/>
          </p:nvSpPr>
          <p:spPr>
            <a:xfrm>
              <a:off x="950550" y="3745666"/>
              <a:ext cx="1154864" cy="276999"/>
            </a:xfrm>
            <a:prstGeom prst="rect">
              <a:avLst/>
            </a:prstGeom>
          </p:spPr>
          <p:txBody>
            <a:bodyPr wrap="square">
              <a:spAutoFit/>
            </a:bodyPr>
            <a:lstStyle/>
            <a:p>
              <a:r>
                <a:rPr lang="en-US" sz="1200" b="1" dirty="0">
                  <a:latin typeface="Calibri"/>
                  <a:cs typeface="Calibri"/>
                </a:rPr>
                <a:t>Orange</a:t>
              </a:r>
              <a:endParaRPr lang="en-AU" sz="1200" b="1" dirty="0">
                <a:latin typeface="Calibri"/>
                <a:cs typeface="Calibri"/>
              </a:endParaRPr>
            </a:p>
          </p:txBody>
        </p:sp>
      </p:grpSp>
      <p:grpSp>
        <p:nvGrpSpPr>
          <p:cNvPr id="56" name="Group 55"/>
          <p:cNvGrpSpPr/>
          <p:nvPr userDrawn="1"/>
        </p:nvGrpSpPr>
        <p:grpSpPr>
          <a:xfrm>
            <a:off x="4144505" y="3540315"/>
            <a:ext cx="1300845" cy="951046"/>
            <a:chOff x="950550" y="3745666"/>
            <a:chExt cx="1300845" cy="951046"/>
          </a:xfrm>
        </p:grpSpPr>
        <p:grpSp>
          <p:nvGrpSpPr>
            <p:cNvPr id="57" name="Group 56"/>
            <p:cNvGrpSpPr/>
            <p:nvPr/>
          </p:nvGrpSpPr>
          <p:grpSpPr>
            <a:xfrm>
              <a:off x="1038138" y="4050381"/>
              <a:ext cx="1213257" cy="646331"/>
              <a:chOff x="1004603" y="3323735"/>
              <a:chExt cx="1213257" cy="646331"/>
            </a:xfrm>
          </p:grpSpPr>
          <p:sp>
            <p:nvSpPr>
              <p:cNvPr id="59" name="Rectangle 58"/>
              <p:cNvSpPr/>
              <p:nvPr/>
            </p:nvSpPr>
            <p:spPr>
              <a:xfrm>
                <a:off x="1004603" y="3324564"/>
                <a:ext cx="628171" cy="628171"/>
              </a:xfrm>
              <a:prstGeom prst="rect">
                <a:avLst/>
              </a:prstGeom>
              <a:solidFill>
                <a:srgbClr val="10815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669268" y="3323735"/>
                <a:ext cx="548592" cy="646331"/>
              </a:xfrm>
              <a:prstGeom prst="rect">
                <a:avLst/>
              </a:prstGeom>
            </p:spPr>
            <p:txBody>
              <a:bodyPr wrap="square">
                <a:spAutoFit/>
              </a:bodyPr>
              <a:lstStyle/>
              <a:p>
                <a:r>
                  <a:rPr lang="en-US" sz="1200" dirty="0">
                    <a:latin typeface="Calibri"/>
                    <a:cs typeface="Calibri"/>
                  </a:rPr>
                  <a:t>R:0</a:t>
                </a:r>
              </a:p>
              <a:p>
                <a:r>
                  <a:rPr lang="en-US" sz="1200" dirty="0">
                    <a:latin typeface="Calibri"/>
                    <a:cs typeface="Calibri"/>
                  </a:rPr>
                  <a:t>G:145</a:t>
                </a:r>
              </a:p>
              <a:p>
                <a:r>
                  <a:rPr lang="en-US" sz="1200" dirty="0">
                    <a:latin typeface="Calibri"/>
                    <a:cs typeface="Calibri"/>
                  </a:rPr>
                  <a:t>B:107</a:t>
                </a:r>
                <a:endParaRPr lang="en-AU" sz="1200" dirty="0">
                  <a:latin typeface="Calibri"/>
                  <a:cs typeface="Calibri"/>
                </a:endParaRPr>
              </a:p>
            </p:txBody>
          </p:sp>
        </p:grpSp>
        <p:sp>
          <p:nvSpPr>
            <p:cNvPr id="58" name="Rectangle 57"/>
            <p:cNvSpPr/>
            <p:nvPr/>
          </p:nvSpPr>
          <p:spPr>
            <a:xfrm>
              <a:off x="950550" y="3745666"/>
              <a:ext cx="1154864" cy="276999"/>
            </a:xfrm>
            <a:prstGeom prst="rect">
              <a:avLst/>
            </a:prstGeom>
          </p:spPr>
          <p:txBody>
            <a:bodyPr wrap="square">
              <a:spAutoFit/>
            </a:bodyPr>
            <a:lstStyle/>
            <a:p>
              <a:r>
                <a:rPr lang="en-US" sz="1200" b="1" dirty="0">
                  <a:latin typeface="Calibri"/>
                  <a:cs typeface="Calibri"/>
                </a:rPr>
                <a:t>Green</a:t>
              </a:r>
              <a:endParaRPr lang="en-AU" sz="1200" b="1" dirty="0">
                <a:latin typeface="Calibri"/>
                <a:cs typeface="Calibri"/>
              </a:endParaRPr>
            </a:p>
          </p:txBody>
        </p:sp>
      </p:grpSp>
      <p:grpSp>
        <p:nvGrpSpPr>
          <p:cNvPr id="61" name="Group 60"/>
          <p:cNvGrpSpPr/>
          <p:nvPr userDrawn="1"/>
        </p:nvGrpSpPr>
        <p:grpSpPr>
          <a:xfrm>
            <a:off x="1214543" y="1115398"/>
            <a:ext cx="2091889" cy="1432714"/>
            <a:chOff x="941555" y="3263998"/>
            <a:chExt cx="2091889" cy="1432714"/>
          </a:xfrm>
        </p:grpSpPr>
        <p:grpSp>
          <p:nvGrpSpPr>
            <p:cNvPr id="62" name="Group 61"/>
            <p:cNvGrpSpPr/>
            <p:nvPr/>
          </p:nvGrpSpPr>
          <p:grpSpPr>
            <a:xfrm>
              <a:off x="1038138" y="4050381"/>
              <a:ext cx="1418477" cy="646331"/>
              <a:chOff x="1004603" y="3323735"/>
              <a:chExt cx="1418477" cy="646331"/>
            </a:xfrm>
          </p:grpSpPr>
          <p:sp>
            <p:nvSpPr>
              <p:cNvPr id="66" name="Rectangle 65"/>
              <p:cNvSpPr/>
              <p:nvPr/>
            </p:nvSpPr>
            <p:spPr>
              <a:xfrm>
                <a:off x="1004603" y="3324564"/>
                <a:ext cx="628171" cy="62817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1669267" y="3323735"/>
                <a:ext cx="753813" cy="646331"/>
              </a:xfrm>
              <a:prstGeom prst="rect">
                <a:avLst/>
              </a:prstGeom>
            </p:spPr>
            <p:txBody>
              <a:bodyPr wrap="square">
                <a:spAutoFit/>
              </a:bodyPr>
              <a:lstStyle/>
              <a:p>
                <a:r>
                  <a:rPr lang="en-US" sz="1200" dirty="0">
                    <a:latin typeface="Calibri"/>
                    <a:cs typeface="Calibri"/>
                  </a:rPr>
                  <a:t>R:255</a:t>
                </a:r>
              </a:p>
              <a:p>
                <a:r>
                  <a:rPr lang="en-US" sz="1200" dirty="0">
                    <a:latin typeface="Calibri"/>
                    <a:cs typeface="Calibri"/>
                  </a:rPr>
                  <a:t>G:255</a:t>
                </a:r>
              </a:p>
              <a:p>
                <a:r>
                  <a:rPr lang="en-US" sz="1200" dirty="0">
                    <a:latin typeface="Calibri"/>
                    <a:cs typeface="Calibri"/>
                  </a:rPr>
                  <a:t>B:255</a:t>
                </a:r>
                <a:endParaRPr lang="en-AU" sz="1200" dirty="0">
                  <a:latin typeface="Calibri"/>
                  <a:cs typeface="Calibri"/>
                </a:endParaRPr>
              </a:p>
            </p:txBody>
          </p:sp>
        </p:grpSp>
        <p:grpSp>
          <p:nvGrpSpPr>
            <p:cNvPr id="63" name="Group 62"/>
            <p:cNvGrpSpPr/>
            <p:nvPr/>
          </p:nvGrpSpPr>
          <p:grpSpPr>
            <a:xfrm>
              <a:off x="941555" y="3263998"/>
              <a:ext cx="2091889" cy="742877"/>
              <a:chOff x="941555" y="3330838"/>
              <a:chExt cx="2091889" cy="742877"/>
            </a:xfrm>
          </p:grpSpPr>
          <p:sp>
            <p:nvSpPr>
              <p:cNvPr id="64" name="Rectangle 63"/>
              <p:cNvSpPr/>
              <p:nvPr/>
            </p:nvSpPr>
            <p:spPr>
              <a:xfrm>
                <a:off x="946118" y="3612050"/>
                <a:ext cx="2087326" cy="461665"/>
              </a:xfrm>
              <a:prstGeom prst="rect">
                <a:avLst/>
              </a:prstGeom>
            </p:spPr>
            <p:txBody>
              <a:bodyPr wrap="square">
                <a:spAutoFit/>
              </a:bodyPr>
              <a:lstStyle/>
              <a:p>
                <a:r>
                  <a:rPr lang="en-US" sz="1200" dirty="0">
                    <a:latin typeface="Calibri"/>
                    <a:cs typeface="Calibri"/>
                  </a:rPr>
                  <a:t>The primary </a:t>
                </a:r>
                <a:r>
                  <a:rPr lang="en-US" sz="1200" dirty="0" err="1">
                    <a:latin typeface="Calibri"/>
                    <a:cs typeface="Calibri"/>
                  </a:rPr>
                  <a:t>Colour</a:t>
                </a:r>
                <a:r>
                  <a:rPr lang="en-US" sz="1200" dirty="0">
                    <a:latin typeface="Calibri"/>
                    <a:cs typeface="Calibri"/>
                  </a:rPr>
                  <a:t> should be used for the majority of text.</a:t>
                </a:r>
                <a:endParaRPr lang="en-AU" sz="1200" dirty="0">
                  <a:latin typeface="Calibri"/>
                  <a:cs typeface="Calibri"/>
                </a:endParaRPr>
              </a:p>
            </p:txBody>
          </p:sp>
          <p:sp>
            <p:nvSpPr>
              <p:cNvPr id="65" name="Rectangle 64"/>
              <p:cNvSpPr/>
              <p:nvPr/>
            </p:nvSpPr>
            <p:spPr>
              <a:xfrm>
                <a:off x="941555" y="3330838"/>
                <a:ext cx="2087326" cy="276999"/>
              </a:xfrm>
              <a:prstGeom prst="rect">
                <a:avLst/>
              </a:prstGeom>
            </p:spPr>
            <p:txBody>
              <a:bodyPr wrap="square">
                <a:spAutoFit/>
              </a:bodyPr>
              <a:lstStyle/>
              <a:p>
                <a:r>
                  <a:rPr lang="en-US" sz="1200" b="1" dirty="0">
                    <a:latin typeface="Calibri"/>
                    <a:cs typeface="Calibri"/>
                  </a:rPr>
                  <a:t>Primary </a:t>
                </a:r>
                <a:r>
                  <a:rPr lang="en-US" sz="1200" b="1" dirty="0" err="1">
                    <a:latin typeface="Calibri"/>
                    <a:cs typeface="Calibri"/>
                  </a:rPr>
                  <a:t>Colour</a:t>
                </a:r>
                <a:r>
                  <a:rPr lang="en-US" sz="1200" b="1" dirty="0">
                    <a:latin typeface="Calibri"/>
                    <a:cs typeface="Calibri"/>
                  </a:rPr>
                  <a:t> - White</a:t>
                </a:r>
                <a:endParaRPr lang="en-AU" sz="1200" b="1" dirty="0">
                  <a:latin typeface="Calibri"/>
                  <a:cs typeface="Calibri"/>
                </a:endParaRPr>
              </a:p>
            </p:txBody>
          </p:sp>
        </p:grpSp>
      </p:grpSp>
      <p:grpSp>
        <p:nvGrpSpPr>
          <p:cNvPr id="68" name="Group 67"/>
          <p:cNvGrpSpPr/>
          <p:nvPr userDrawn="1"/>
        </p:nvGrpSpPr>
        <p:grpSpPr>
          <a:xfrm>
            <a:off x="3434744" y="1115398"/>
            <a:ext cx="2578438" cy="1432714"/>
            <a:chOff x="941555" y="3263998"/>
            <a:chExt cx="2578438" cy="1432714"/>
          </a:xfrm>
        </p:grpSpPr>
        <p:grpSp>
          <p:nvGrpSpPr>
            <p:cNvPr id="69" name="Group 68"/>
            <p:cNvGrpSpPr/>
            <p:nvPr/>
          </p:nvGrpSpPr>
          <p:grpSpPr>
            <a:xfrm>
              <a:off x="1038138" y="4050381"/>
              <a:ext cx="1418477" cy="646331"/>
              <a:chOff x="1004603" y="3323735"/>
              <a:chExt cx="1418477" cy="646331"/>
            </a:xfrm>
          </p:grpSpPr>
          <p:sp>
            <p:nvSpPr>
              <p:cNvPr id="73" name="Rectangle 72"/>
              <p:cNvSpPr/>
              <p:nvPr/>
            </p:nvSpPr>
            <p:spPr>
              <a:xfrm>
                <a:off x="1004603" y="3324564"/>
                <a:ext cx="628171" cy="628171"/>
              </a:xfrm>
              <a:prstGeom prst="rect">
                <a:avLst/>
              </a:prstGeom>
              <a:solidFill>
                <a:srgbClr val="6693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669267" y="3323735"/>
                <a:ext cx="753813" cy="646331"/>
              </a:xfrm>
              <a:prstGeom prst="rect">
                <a:avLst/>
              </a:prstGeom>
            </p:spPr>
            <p:txBody>
              <a:bodyPr wrap="square">
                <a:spAutoFit/>
              </a:bodyPr>
              <a:lstStyle/>
              <a:p>
                <a:r>
                  <a:rPr lang="en-US" sz="1200" dirty="0">
                    <a:latin typeface="Calibri"/>
                    <a:cs typeface="Calibri"/>
                  </a:rPr>
                  <a:t>R:102</a:t>
                </a:r>
              </a:p>
              <a:p>
                <a:r>
                  <a:rPr lang="en-US" sz="1200" dirty="0">
                    <a:latin typeface="Calibri"/>
                    <a:cs typeface="Calibri"/>
                  </a:rPr>
                  <a:t>G:147</a:t>
                </a:r>
              </a:p>
              <a:p>
                <a:r>
                  <a:rPr lang="en-US" sz="1200" dirty="0">
                    <a:latin typeface="Calibri"/>
                    <a:cs typeface="Calibri"/>
                  </a:rPr>
                  <a:t>B:255</a:t>
                </a:r>
                <a:endParaRPr lang="en-AU" sz="1200" dirty="0">
                  <a:latin typeface="Calibri"/>
                  <a:cs typeface="Calibri"/>
                </a:endParaRPr>
              </a:p>
            </p:txBody>
          </p:sp>
        </p:grpSp>
        <p:grpSp>
          <p:nvGrpSpPr>
            <p:cNvPr id="70" name="Group 69"/>
            <p:cNvGrpSpPr/>
            <p:nvPr/>
          </p:nvGrpSpPr>
          <p:grpSpPr>
            <a:xfrm>
              <a:off x="941555" y="3263998"/>
              <a:ext cx="2578438" cy="742877"/>
              <a:chOff x="941555" y="3330838"/>
              <a:chExt cx="2578438" cy="742877"/>
            </a:xfrm>
          </p:grpSpPr>
          <p:sp>
            <p:nvSpPr>
              <p:cNvPr id="71" name="Rectangle 70"/>
              <p:cNvSpPr/>
              <p:nvPr/>
            </p:nvSpPr>
            <p:spPr>
              <a:xfrm>
                <a:off x="946117" y="3612050"/>
                <a:ext cx="2573876" cy="461665"/>
              </a:xfrm>
              <a:prstGeom prst="rect">
                <a:avLst/>
              </a:prstGeom>
            </p:spPr>
            <p:txBody>
              <a:bodyPr wrap="square">
                <a:spAutoFit/>
              </a:bodyPr>
              <a:lstStyle/>
              <a:p>
                <a:r>
                  <a:rPr lang="en-US" sz="1200" dirty="0">
                    <a:latin typeface="Calibri"/>
                    <a:cs typeface="Calibri"/>
                  </a:rPr>
                  <a:t>The Secondary </a:t>
                </a:r>
                <a:r>
                  <a:rPr lang="en-US" sz="1200" dirty="0" err="1">
                    <a:latin typeface="Calibri"/>
                    <a:cs typeface="Calibri"/>
                  </a:rPr>
                  <a:t>Colour</a:t>
                </a:r>
                <a:r>
                  <a:rPr lang="en-US" sz="1200" dirty="0">
                    <a:latin typeface="Calibri"/>
                    <a:cs typeface="Calibri"/>
                  </a:rPr>
                  <a:t> can be </a:t>
                </a:r>
                <a:br>
                  <a:rPr lang="en-US" sz="1200" dirty="0">
                    <a:latin typeface="Calibri"/>
                    <a:cs typeface="Calibri"/>
                  </a:rPr>
                </a:br>
                <a:r>
                  <a:rPr lang="en-US" sz="1200" dirty="0">
                    <a:latin typeface="Calibri"/>
                    <a:cs typeface="Calibri"/>
                  </a:rPr>
                  <a:t>used to emphasize key points.</a:t>
                </a:r>
                <a:endParaRPr lang="en-AU" sz="1200" dirty="0">
                  <a:latin typeface="Calibri"/>
                  <a:cs typeface="Calibri"/>
                </a:endParaRPr>
              </a:p>
            </p:txBody>
          </p:sp>
          <p:sp>
            <p:nvSpPr>
              <p:cNvPr id="72" name="Rectangle 71"/>
              <p:cNvSpPr/>
              <p:nvPr/>
            </p:nvSpPr>
            <p:spPr>
              <a:xfrm>
                <a:off x="941555" y="3330838"/>
                <a:ext cx="2087326" cy="276999"/>
              </a:xfrm>
              <a:prstGeom prst="rect">
                <a:avLst/>
              </a:prstGeom>
            </p:spPr>
            <p:txBody>
              <a:bodyPr wrap="square">
                <a:spAutoFit/>
              </a:bodyPr>
              <a:lstStyle/>
              <a:p>
                <a:r>
                  <a:rPr lang="en-US" sz="1200" b="1" dirty="0">
                    <a:latin typeface="Calibri"/>
                    <a:cs typeface="Calibri"/>
                  </a:rPr>
                  <a:t>Secondary </a:t>
                </a:r>
                <a:r>
                  <a:rPr lang="en-US" sz="1200" b="1" dirty="0" err="1">
                    <a:latin typeface="Calibri"/>
                    <a:cs typeface="Calibri"/>
                  </a:rPr>
                  <a:t>Colour</a:t>
                </a:r>
                <a:r>
                  <a:rPr lang="en-US" sz="1200" b="1" dirty="0">
                    <a:latin typeface="Calibri"/>
                    <a:cs typeface="Calibri"/>
                  </a:rPr>
                  <a:t> - Blue</a:t>
                </a:r>
                <a:endParaRPr lang="en-AU" sz="1200" b="1" dirty="0">
                  <a:latin typeface="Calibri"/>
                  <a:cs typeface="Calibri"/>
                </a:endParaRPr>
              </a:p>
            </p:txBody>
          </p:sp>
        </p:grpSp>
      </p:grpSp>
    </p:spTree>
    <p:extLst>
      <p:ext uri="{BB962C8B-B14F-4D97-AF65-F5344CB8AC3E}">
        <p14:creationId xmlns:p14="http://schemas.microsoft.com/office/powerpoint/2010/main" val="1530117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dirty="0"/>
              <a:t>Title</a:t>
            </a:r>
            <a:endParaRPr lang="en-US" dirty="0"/>
          </a:p>
        </p:txBody>
      </p:sp>
      <p:sp>
        <p:nvSpPr>
          <p:cNvPr id="3" name="Text Placeholder 2"/>
          <p:cNvSpPr>
            <a:spLocks noGrp="1"/>
          </p:cNvSpPr>
          <p:nvPr>
            <p:ph type="body" idx="1"/>
          </p:nvPr>
        </p:nvSpPr>
        <p:spPr>
          <a:xfrm>
            <a:off x="457200" y="1200154"/>
            <a:ext cx="8229600" cy="3394075"/>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4233338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82" r:id="rId3"/>
    <p:sldLayoutId id="2147483681" r:id="rId4"/>
    <p:sldLayoutId id="2147483679" r:id="rId5"/>
  </p:sldLayoutIdLst>
  <p:txStyles>
    <p:titleStyle>
      <a:lvl1pPr algn="l" defTabSz="457200" rtl="0" eaLnBrk="1" latinLnBrk="0" hangingPunct="1">
        <a:spcBef>
          <a:spcPct val="0"/>
        </a:spcBef>
        <a:buNone/>
        <a:defRPr sz="4400" b="1" i="0" kern="1200" cap="all">
          <a:solidFill>
            <a:srgbClr val="FFFFFF"/>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1pPr>
      <a:lvl2pPr marL="742950" indent="-28575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2pPr>
      <a:lvl3pPr marL="1143000" indent="-2286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4pPr>
      <a:lvl5pPr marL="2057400" indent="-228600" algn="l" defTabSz="457200" rtl="0" eaLnBrk="1" latinLnBrk="0" hangingPunct="1">
        <a:spcBef>
          <a:spcPct val="20000"/>
        </a:spcBef>
        <a:buFont typeface="Arial"/>
        <a:buChar char="»"/>
        <a:defRPr sz="1800" kern="1200">
          <a:solidFill>
            <a:srgbClr val="FFFFFF"/>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c-background-01.jpg"/>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F9A565B-DE90-5D45-91DC-3B345986273C}" type="datetimeFigureOut">
              <a:rPr lang="en-US" smtClean="0"/>
              <a:t>3/31/20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6A6ABFB-CD7D-A64D-9166-D5CA1A67E433}" type="slidenum">
              <a:rPr lang="en-US" smtClean="0"/>
              <a:t>‹#›</a:t>
            </a:fld>
            <a:endParaRPr lang="en-US"/>
          </a:p>
        </p:txBody>
      </p:sp>
    </p:spTree>
    <p:extLst>
      <p:ext uri="{BB962C8B-B14F-4D97-AF65-F5344CB8AC3E}">
        <p14:creationId xmlns:p14="http://schemas.microsoft.com/office/powerpoint/2010/main" val="2812174227"/>
      </p:ext>
    </p:extLst>
  </p:cSld>
  <p:clrMap bg1="lt1" tx1="dk1" bg2="lt2" tx2="dk2" accent1="accent1" accent2="accent2" accent3="accent3" accent4="accent4" accent5="accent5" accent6="accent6" hlink="hlink" folHlink="folHlink"/>
  <p:sldLayoutIdLst>
    <p:sldLayoutId id="2147483680" r:id="rId1"/>
    <p:sldLayoutId id="2147483694" r:id="rId2"/>
    <p:sldLayoutId id="2147483690" r:id="rId3"/>
    <p:sldLayoutId id="2147483689" r:id="rId4"/>
    <p:sldLayoutId id="2147483691" r:id="rId5"/>
    <p:sldLayoutId id="2147483692" r:id="rId6"/>
    <p:sldLayoutId id="214748369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240D9BF-57AC-6043-99D8-162011552BD5}" type="datetimeFigureOut">
              <a:rPr lang="en-US" smtClean="0"/>
              <a:t>3/31/20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513E8E9-6BEC-494E-99F2-3DFF844E72BA}" type="slidenum">
              <a:rPr lang="en-US" smtClean="0"/>
              <a:t>‹#›</a:t>
            </a:fld>
            <a:endParaRPr lang="en-US"/>
          </a:p>
        </p:txBody>
      </p:sp>
    </p:spTree>
    <p:extLst>
      <p:ext uri="{BB962C8B-B14F-4D97-AF65-F5344CB8AC3E}">
        <p14:creationId xmlns:p14="http://schemas.microsoft.com/office/powerpoint/2010/main" val="30717865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ED450D-44CD-0640-B00E-F3176ED45F3E}"/>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9119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F16123-1498-DE4B-AE4D-2C782EF1F835}"/>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7407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9D5C26-E3C6-7B49-A356-DC284AF42AA7}"/>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7723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CA9471-083C-8D4E-BE0E-53FF69DC538F}"/>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04166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2FF84A-D6B2-4241-BD61-37481E4D658A}"/>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71093187"/>
      </p:ext>
    </p:extLst>
  </p:cSld>
  <p:clrMapOvr>
    <a:masterClrMapping/>
  </p:clrMapOvr>
</p:sld>
</file>

<file path=ppt/theme/theme1.xml><?xml version="1.0" encoding="utf-8"?>
<a:theme xmlns:a="http://schemas.openxmlformats.org/drawingml/2006/main" name="Sense101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UQx Attribution Table">
      <a:dk1>
        <a:srgbClr val="40404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0404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Qx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32770</TotalTime>
  <Words>0</Words>
  <Application>Microsoft Macintosh PowerPoint</Application>
  <PresentationFormat>On-screen Show (16:9)</PresentationFormat>
  <Paragraphs>0</Paragraphs>
  <Slides>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vt:i4>
      </vt:variant>
    </vt:vector>
  </HeadingPairs>
  <TitlesOfParts>
    <vt:vector size="14" baseType="lpstr">
      <vt:lpstr> Century Gothic</vt:lpstr>
      <vt:lpstr>Arial</vt:lpstr>
      <vt:lpstr>Calibri</vt:lpstr>
      <vt:lpstr>Calibri Light</vt:lpstr>
      <vt:lpstr>Cambria</vt:lpstr>
      <vt:lpstr>Century Gothic</vt:lpstr>
      <vt:lpstr>Sense101x</vt:lpstr>
      <vt:lpstr>Custom Design</vt:lpstr>
      <vt:lpstr>UQx Dark</vt:lpstr>
      <vt:lpstr>PowerPoint Presentation</vt:lpstr>
      <vt:lpstr>PowerPoint Presentation</vt:lpstr>
      <vt:lpstr>PowerPoint Presentation</vt:lpstr>
      <vt:lpstr>PowerPoint Presentation</vt:lpstr>
      <vt:lpstr>PowerPoint Presentation</vt:lpstr>
    </vt:vector>
  </TitlesOfParts>
  <Company>UQx The University of Queensland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Greenup</dc:creator>
  <cp:lastModifiedBy>John Cook</cp:lastModifiedBy>
  <cp:revision>781</cp:revision>
  <dcterms:created xsi:type="dcterms:W3CDTF">2014-05-28T06:26:57Z</dcterms:created>
  <dcterms:modified xsi:type="dcterms:W3CDTF">2020-03-31T15:57:21Z</dcterms:modified>
</cp:coreProperties>
</file>