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971" r:id="rId2"/>
    <p:sldId id="972" r:id="rId3"/>
    <p:sldId id="973" r:id="rId4"/>
    <p:sldId id="974" r:id="rId5"/>
    <p:sldId id="975" r:id="rId6"/>
    <p:sldId id="976" r:id="rId7"/>
    <p:sldId id="256" r:id="rId8"/>
    <p:sldId id="270" r:id="rId9"/>
    <p:sldId id="268" r:id="rId10"/>
    <p:sldId id="273" r:id="rId11"/>
    <p:sldId id="276" r:id="rId12"/>
    <p:sldId id="282" r:id="rId13"/>
    <p:sldId id="283" r:id="rId14"/>
    <p:sldId id="284" r:id="rId15"/>
    <p:sldId id="285" r:id="rId16"/>
    <p:sldId id="286" r:id="rId17"/>
    <p:sldId id="281" r:id="rId18"/>
    <p:sldId id="258" r:id="rId19"/>
    <p:sldId id="279" r:id="rId20"/>
    <p:sldId id="269" r:id="rId21"/>
    <p:sldId id="267" r:id="rId22"/>
    <p:sldId id="280" r:id="rId23"/>
    <p:sldId id="266" r:id="rId24"/>
    <p:sldId id="277" r:id="rId25"/>
    <p:sldId id="278" r:id="rId26"/>
    <p:sldId id="265" r:id="rId27"/>
    <p:sldId id="979" r:id="rId28"/>
    <p:sldId id="275" r:id="rId29"/>
    <p:sldId id="272" r:id="rId30"/>
    <p:sldId id="274" r:id="rId31"/>
    <p:sldId id="271" r:id="rId32"/>
    <p:sldId id="1139" r:id="rId33"/>
    <p:sldId id="1140" r:id="rId34"/>
    <p:sldId id="1141" r:id="rId35"/>
    <p:sldId id="1142" r:id="rId36"/>
    <p:sldId id="114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94733"/>
  </p:normalViewPr>
  <p:slideViewPr>
    <p:cSldViewPr snapToGrid="0" snapToObjects="1">
      <p:cViewPr varScale="1">
        <p:scale>
          <a:sx n="104" d="100"/>
          <a:sy n="104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7C891-24C7-4B23-9D98-25BB576EDB84}" type="datetimeFigureOut">
              <a:rPr lang="de-DE" smtClean="0"/>
              <a:t>25.08.2020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E8FFF-B3D3-4733-AE88-B6529383D4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92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Science denial has five tell-tale techniques. They can be summarized with the acronym FLICC.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CDD8-AEF3-974C-B2AB-BE58CAD21E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3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i="1" dirty="0"/>
              <a:t>Fake experts </a:t>
            </a:r>
            <a:r>
              <a:rPr lang="en-US" sz="1300" dirty="0"/>
              <a:t>are people who convey the appearance of expertise without possessing any actual relevant expertise.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CDD8-AEF3-974C-B2AB-BE58CAD21E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5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i="1" dirty="0"/>
              <a:t>Logical fallacies </a:t>
            </a:r>
            <a:r>
              <a:rPr lang="en-US" sz="1300" dirty="0"/>
              <a:t>are false arguments leading to an invalid conclusion. There are a number of different </a:t>
            </a:r>
            <a:r>
              <a:rPr lang="en-US" sz="1300"/>
              <a:t>fallacies— strawman and red herrings shown here are just two of </a:t>
            </a:r>
            <a:r>
              <a:rPr lang="en-US" sz="1300" dirty="0"/>
              <a:t>commonly </a:t>
            </a:r>
            <a:r>
              <a:rPr lang="en-US" sz="1300"/>
              <a:t>found denier </a:t>
            </a:r>
            <a:r>
              <a:rPr lang="en-US" sz="1300" dirty="0"/>
              <a:t>arguments.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CDD8-AEF3-974C-B2AB-BE58CAD21E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2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i="1" dirty="0"/>
              <a:t>Impossible </a:t>
            </a:r>
            <a:r>
              <a:rPr lang="en-US" sz="1300" b="1" i="1"/>
              <a:t>expectations </a:t>
            </a:r>
            <a:r>
              <a:rPr lang="en-US" sz="1300"/>
              <a:t>demand </a:t>
            </a:r>
            <a:r>
              <a:rPr lang="en-US" sz="1300" dirty="0"/>
              <a:t>unrealistic standards of proof before acting on the science.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CDD8-AEF3-974C-B2AB-BE58CAD21E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3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i="1" dirty="0"/>
              <a:t>Cherry picking </a:t>
            </a:r>
            <a:r>
              <a:rPr lang="en-US" sz="1300" dirty="0"/>
              <a:t>involves focusing on select pieces of data while ignoring anything conflicting with the desired conclusion.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CDD8-AEF3-974C-B2AB-BE58CAD21E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306">
              <a:defRPr/>
            </a:pPr>
            <a:r>
              <a:rPr lang="en-US" sz="1300" b="1" i="1" dirty="0"/>
              <a:t>Conspiracy theories </a:t>
            </a:r>
            <a:r>
              <a:rPr lang="en-US" sz="1300" dirty="0"/>
              <a:t>are created when science deniers accuse the world’s scientists of a massive, global conspiracy. </a:t>
            </a:r>
          </a:p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CDD8-AEF3-974C-B2AB-BE58CAD21E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8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2DD6F-231D-4909-A098-0C083B37F87A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8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1F42-1182-9444-8CDB-98D5DC64D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1C5BC-B5F8-E145-96D3-A5D8D0D78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23134-76A0-7544-8B4D-09B268E7D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967CF-C7D5-F342-AB67-25AA695CF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1AE21-4B3A-C949-8057-95E75455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6734-99A7-1742-9790-EE09AB44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ABBAC-60CC-104C-B71F-56D9EF12D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269CF-D2EB-7345-8EAB-7BE6864D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32A90-0FE0-1841-B96C-0531AA49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84E7-E8C1-F047-A8B0-6D0AF058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AF105-9DB7-AE4B-99A0-EB040DF61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62D35-C556-8E46-A6BF-CAB2DFD3E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69E5-2350-9F4B-84ED-BC715947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F1ADD-4B8F-2C4B-877E-F79D7BA4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B7DE9-5916-FD4A-8B4C-D4E749B2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Sc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104065" y="766037"/>
            <a:ext cx="4797777" cy="840164"/>
          </a:xfrm>
        </p:spPr>
        <p:txBody>
          <a:bodyPr anchor="t">
            <a:noAutofit/>
          </a:bodyPr>
          <a:lstStyle>
            <a:lvl1pPr algn="l">
              <a:defRPr sz="4800" b="1" i="0" cap="all" spc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AU" dirty="0"/>
              <a:t>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104467" y="1661585"/>
            <a:ext cx="4796367" cy="4423833"/>
          </a:xfrm>
        </p:spPr>
        <p:txBody>
          <a:bodyPr>
            <a:noAutofit/>
          </a:bodyPr>
          <a:lstStyle>
            <a:lvl1pPr>
              <a:defRPr sz="2400" b="0" i="0" baseline="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>
              <a:defRPr sz="2400" b="0" i="0">
                <a:solidFill>
                  <a:srgbClr val="FFFFFF"/>
                </a:solidFill>
                <a:latin typeface="Century Gothic"/>
                <a:cs typeface="Century Gothic"/>
              </a:defRPr>
            </a:lvl2pPr>
            <a:lvl3pPr>
              <a:defRPr sz="2400" b="0" i="0">
                <a:solidFill>
                  <a:srgbClr val="FFFFFF"/>
                </a:solidFill>
                <a:latin typeface="Century Gothic"/>
                <a:cs typeface="Century Gothic"/>
              </a:defRPr>
            </a:lvl3pPr>
            <a:lvl4pPr>
              <a:defRPr sz="2400" b="0" i="0">
                <a:solidFill>
                  <a:srgbClr val="FFFFFF"/>
                </a:solidFill>
                <a:latin typeface="Century Gothic"/>
                <a:cs typeface="Century Gothic"/>
              </a:defRPr>
            </a:lvl4pPr>
            <a:lvl5pPr>
              <a:defRPr sz="2400" b="0" i="0">
                <a:solidFill>
                  <a:srgbClr val="FFFFF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104467" y="6132890"/>
            <a:ext cx="4796367" cy="283633"/>
          </a:xfrm>
        </p:spPr>
        <p:txBody>
          <a:bodyPr>
            <a:noAutofit/>
          </a:bodyPr>
          <a:lstStyle>
            <a:lvl1pPr marL="0" indent="0" algn="r">
              <a:buNone/>
              <a:defRPr sz="1200" b="0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AU" dirty="0"/>
              <a:t>Attribution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5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A58A-FD2E-544F-BB8E-F77699E0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FABF-6E8D-BF4C-98EB-4C27D0425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54A28-468A-0D40-82FE-33B6B77D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4CFA-7B0E-E741-89DD-7C4A23E1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F7173-DEAB-3F4B-8326-60248003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45F9-CDA4-CC43-82E8-71B9DEA5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C2542-FF06-E94E-ABA0-DFBAE55A5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420E8-FBA3-EB4B-986A-571B1548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B7E1B-BA47-214F-BC71-2ABB765C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2D05C-0377-2947-A57B-E4099068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31EA-30F2-8C40-8CCF-FA4F6714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AD6CE-1982-514D-B1B3-A6BB9E497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D3D89-796E-CA4F-840E-F675D73DE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472D6-E3AE-ED49-B35D-8A5C5943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45E10-6E18-5949-B1CC-EAC45F33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1EE49-853A-B74A-96F5-197A65BC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5662-DBC4-8748-AF95-AD782510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35AEF-382E-214D-A3F9-1CF0BD72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5B950-59C8-BB43-AE6B-D23F66FA4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3A113-1C7C-974A-9C4D-D6CF82A63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1AC44-DC28-D944-AA79-4D7DC2FF4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C7D58-0077-A142-9C5F-4EC2EC10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8D42F-A754-334E-9CC0-E3F5343B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8F051D-7444-5D46-9F2F-24E5FF08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A128-5A68-2C49-A1B7-4122F03C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BA54A-DF69-2946-ADCD-945ACE0B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784B2-28D2-6648-9521-2024BE22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FE6ED-5661-3842-AAEC-4BB9477E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70112-63CE-2A41-B168-4DB93F85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A3444-597F-0A46-9824-B51FA507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BE44C-6214-B94D-8D61-8DCC79DE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AAC7-DB9C-464D-957E-35C5C123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DE61-BDF0-2D49-AFEA-5D441B9F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B665A-79AC-8644-AAA4-4AC531F32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A3831-B5C9-9241-B3D0-CAD11720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DDB6D-F4EA-A24B-9DE9-7A671418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FE021-D77E-A243-9787-9B77A0BB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34C0-8E7E-0640-BC6A-DADDC035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8115C-0EA8-E34D-BE27-635B0D458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E4489-5B30-8645-BA53-F2793EA02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62F6A-8FF9-664E-A4A2-BA7E5C7B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A9A8-9FBF-A249-BC98-58FE77A57E1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AA141-36CB-D849-A32C-6903A67B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3F448-FBB8-0C46-8E97-B79DA0E4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1151C-FC1E-4A46-A1EC-39407943CB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D4E0-2F9E-524C-AB1C-8989F6FE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DF32D-F5D4-344B-AA63-F61421739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5DE89-6FF7-F24B-B582-45A08A2BA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A9A8-9FBF-A249-BC98-58FE77A57E1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20E96-26B7-374C-BB9D-C8B421407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BE272-2953-694C-B4F2-DD7D18478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1151C-FC1E-4A46-A1EC-39407943CB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14C12-E92F-CD4B-8884-FDDFF7E748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F5CA5CF-0C52-412C-A66C-313EDA16ADA4}"/>
              </a:ext>
            </a:extLst>
          </p:cNvPr>
          <p:cNvSpPr txBox="1"/>
          <p:nvPr/>
        </p:nvSpPr>
        <p:spPr>
          <a:xfrm>
            <a:off x="0" y="10982"/>
            <a:ext cx="121828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3" b="1"/>
              <a:t>Die 5 Techniken der Wissenschaftsleugnung (PLURV)</a:t>
            </a:r>
          </a:p>
        </p:txBody>
      </p:sp>
    </p:spTree>
    <p:extLst>
      <p:ext uri="{BB962C8B-B14F-4D97-AF65-F5344CB8AC3E}">
        <p14:creationId xmlns:p14="http://schemas.microsoft.com/office/powerpoint/2010/main" val="174420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724642-EDAC-4949-B2C2-B48EC800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07556F-78DE-334A-A721-7243E6A2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94C360-D1E1-044C-A6E6-203CDC237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7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D13B28-F95E-D647-A3DA-CA4BA81E65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1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BD45F-AFD5-884A-9178-D9644A5C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7C330-6473-174B-8D94-D4AED99B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7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76B02-B4DE-7046-9395-327BD6AD91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26024-FAFC-C44A-A742-8FC1D06F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1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A2A80-5E89-A14C-AA05-730DD38A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6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691872-967D-3240-86DE-1E92BCB8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386824-7839-D74D-9571-A99AB4D4DF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81ED6E0-6BC2-469D-AFD4-B54CACABF57C}"/>
              </a:ext>
            </a:extLst>
          </p:cNvPr>
          <p:cNvSpPr txBox="1"/>
          <p:nvPr/>
        </p:nvSpPr>
        <p:spPr>
          <a:xfrm>
            <a:off x="0" y="10982"/>
            <a:ext cx="121828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3" b="1"/>
              <a:t>Die 5 Techniken der Wissenschaftsleugnung (PLURV)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41274D-F337-4B97-AABC-5918821D8F07}"/>
              </a:ext>
            </a:extLst>
          </p:cNvPr>
          <p:cNvSpPr txBox="1"/>
          <p:nvPr/>
        </p:nvSpPr>
        <p:spPr>
          <a:xfrm>
            <a:off x="2230620" y="862214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Pseudo-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Experten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CC3CC31-0B7E-4D9E-804F-4B587E5BC339}"/>
              </a:ext>
            </a:extLst>
          </p:cNvPr>
          <p:cNvSpPr txBox="1"/>
          <p:nvPr/>
        </p:nvSpPr>
        <p:spPr>
          <a:xfrm rot="16200000">
            <a:off x="10673495" y="5358751"/>
            <a:ext cx="252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chemeClr val="bg1">
                    <a:lumMod val="85000"/>
                  </a:schemeClr>
                </a:solidFill>
              </a:rPr>
              <a:t>crankyuncle.com</a:t>
            </a:r>
          </a:p>
        </p:txBody>
      </p:sp>
    </p:spTree>
    <p:extLst>
      <p:ext uri="{BB962C8B-B14F-4D97-AF65-F5344CB8AC3E}">
        <p14:creationId xmlns:p14="http://schemas.microsoft.com/office/powerpoint/2010/main" val="12533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AF9EA7-F16B-2B4C-A8C8-CA67A5B1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851112-4591-094B-AA18-7F3ECB1D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1E464-8A1B-2345-8A23-3810CB08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14002A-5F24-C042-9B6F-908D3AEE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08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746034-C4D0-E046-980B-01780279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9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652C2-6CD4-0045-A035-1E1DB27D5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8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06B2-7FFB-5140-80B3-0AAE2436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5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06B2-7FFB-5140-80B3-0AAE2436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73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518195-0AC2-7D42-8D22-4241B8A2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63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2F5267-1AB0-5342-8E4E-85063E9A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6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3AEC6-2276-1744-BAAF-D4C4227C7C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17AB09C-10D7-4C5D-8726-D90CB0EE093C}"/>
              </a:ext>
            </a:extLst>
          </p:cNvPr>
          <p:cNvSpPr txBox="1"/>
          <p:nvPr/>
        </p:nvSpPr>
        <p:spPr>
          <a:xfrm rot="16200000">
            <a:off x="10673495" y="5358751"/>
            <a:ext cx="252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chemeClr val="bg1">
                    <a:lumMod val="85000"/>
                  </a:schemeClr>
                </a:solidFill>
              </a:rPr>
              <a:t>crankyuncle.com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D0636F-CFC9-4BDE-B554-63B3BEC61CBA}"/>
              </a:ext>
            </a:extLst>
          </p:cNvPr>
          <p:cNvSpPr txBox="1"/>
          <p:nvPr/>
        </p:nvSpPr>
        <p:spPr>
          <a:xfrm>
            <a:off x="0" y="10982"/>
            <a:ext cx="121828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3" b="1"/>
              <a:t>Die 5 Techniken der Wissenschaftsleugnung (PLURV)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E40116-D8C1-4622-9388-C3700BD7BEB4}"/>
              </a:ext>
            </a:extLst>
          </p:cNvPr>
          <p:cNvSpPr txBox="1"/>
          <p:nvPr/>
        </p:nvSpPr>
        <p:spPr>
          <a:xfrm>
            <a:off x="4234241" y="862214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Logische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Trugschlüsse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DB73C9-540A-4CAB-9933-9DDF7E852114}"/>
              </a:ext>
            </a:extLst>
          </p:cNvPr>
          <p:cNvSpPr txBox="1"/>
          <p:nvPr/>
        </p:nvSpPr>
        <p:spPr>
          <a:xfrm>
            <a:off x="2230620" y="862214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Pseudo-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Experten</a:t>
            </a:r>
          </a:p>
        </p:txBody>
      </p:sp>
    </p:spTree>
    <p:extLst>
      <p:ext uri="{BB962C8B-B14F-4D97-AF65-F5344CB8AC3E}">
        <p14:creationId xmlns:p14="http://schemas.microsoft.com/office/powerpoint/2010/main" val="9013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7271D5-AFBD-4944-8767-21B574BD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22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382D0-550F-1B43-A489-5C5D95AB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26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37BCD6-FE14-3643-9BCC-DE41A8FC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55" y="0"/>
            <a:ext cx="1217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4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8F3939-B3CF-9E42-8586-921194D3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0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7E147-F1C5-8B48-8DE5-D6149D4AF9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3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4900973-B75C-406A-9AA0-3B99CEF9DA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20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5E7FB6-B594-8147-BA6C-501CB5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8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0F48F-A162-3641-9D15-850B8BA7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67F40B9-8FE0-4A94-A119-3F2D42CD298B}"/>
              </a:ext>
            </a:extLst>
          </p:cNvPr>
          <p:cNvSpPr txBox="1"/>
          <p:nvPr/>
        </p:nvSpPr>
        <p:spPr>
          <a:xfrm rot="16200000">
            <a:off x="10673495" y="5358751"/>
            <a:ext cx="252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chemeClr val="bg1">
                    <a:lumMod val="85000"/>
                  </a:schemeClr>
                </a:solidFill>
              </a:rPr>
              <a:t>crankyuncle.com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9B0BC3-4B3B-42FA-9B4A-809930A2412E}"/>
              </a:ext>
            </a:extLst>
          </p:cNvPr>
          <p:cNvSpPr txBox="1"/>
          <p:nvPr/>
        </p:nvSpPr>
        <p:spPr>
          <a:xfrm>
            <a:off x="0" y="10982"/>
            <a:ext cx="121828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3" b="1"/>
              <a:t>Die 5 Techniken der Wissenschaftsleugnung (PLURV)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4FF4BB-345E-4B42-8112-5156E111F617}"/>
              </a:ext>
            </a:extLst>
          </p:cNvPr>
          <p:cNvSpPr txBox="1"/>
          <p:nvPr/>
        </p:nvSpPr>
        <p:spPr>
          <a:xfrm>
            <a:off x="6409036" y="862217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Unerfüllbare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Erwartungen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1E4A848-F949-42AF-BD24-13306FBA2B98}"/>
              </a:ext>
            </a:extLst>
          </p:cNvPr>
          <p:cNvSpPr txBox="1"/>
          <p:nvPr/>
        </p:nvSpPr>
        <p:spPr>
          <a:xfrm>
            <a:off x="4234241" y="862214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Logische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Trugschlüsse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5872CD1-F42B-4B3A-BE49-29F7B61574A5}"/>
              </a:ext>
            </a:extLst>
          </p:cNvPr>
          <p:cNvSpPr txBox="1"/>
          <p:nvPr/>
        </p:nvSpPr>
        <p:spPr>
          <a:xfrm>
            <a:off x="2230620" y="862214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Pseudo-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Experten</a:t>
            </a:r>
          </a:p>
        </p:txBody>
      </p:sp>
    </p:spTree>
    <p:extLst>
      <p:ext uri="{BB962C8B-B14F-4D97-AF65-F5344CB8AC3E}">
        <p14:creationId xmlns:p14="http://schemas.microsoft.com/office/powerpoint/2010/main" val="8850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CFF496-B18E-6C41-B671-1E3AAA7ABE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8A1160-0E98-45D9-8DCB-200C0348364C}"/>
              </a:ext>
            </a:extLst>
          </p:cNvPr>
          <p:cNvSpPr txBox="1"/>
          <p:nvPr/>
        </p:nvSpPr>
        <p:spPr>
          <a:xfrm rot="16200000">
            <a:off x="10673495" y="5358751"/>
            <a:ext cx="252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chemeClr val="bg1">
                    <a:lumMod val="85000"/>
                  </a:schemeClr>
                </a:solidFill>
              </a:rPr>
              <a:t>crankyuncle.com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7B4126-436F-42DF-BAD7-59B16A5658AA}"/>
              </a:ext>
            </a:extLst>
          </p:cNvPr>
          <p:cNvSpPr txBox="1"/>
          <p:nvPr/>
        </p:nvSpPr>
        <p:spPr>
          <a:xfrm>
            <a:off x="0" y="10982"/>
            <a:ext cx="121828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3" b="1"/>
              <a:t>Die 5 Techniken der Wissenschaftsleugnung (PLURV)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EF658DE-44DF-4092-8F3D-9AF25AC0A0F1}"/>
              </a:ext>
            </a:extLst>
          </p:cNvPr>
          <p:cNvSpPr txBox="1"/>
          <p:nvPr/>
        </p:nvSpPr>
        <p:spPr>
          <a:xfrm>
            <a:off x="229833" y="5876161"/>
            <a:ext cx="255538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133" b="1">
                <a:solidFill>
                  <a:srgbClr val="E61A23"/>
                </a:solidFill>
              </a:rPr>
              <a:t>Rosinen-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pickerei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0A81475-D3EA-4505-B7A0-A6DD98B6D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928" y="5876161"/>
            <a:ext cx="604341" cy="735764"/>
          </a:xfrm>
          <a:prstGeom prst="rect">
            <a:avLst/>
          </a:prstGeom>
        </p:spPr>
      </p:pic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34D8D62-709B-4A11-B50A-55526990A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89" y="5969609"/>
            <a:ext cx="572080" cy="5720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2453CAC-1EC9-40D6-9049-96B9104F9904}"/>
              </a:ext>
            </a:extLst>
          </p:cNvPr>
          <p:cNvSpPr txBox="1"/>
          <p:nvPr/>
        </p:nvSpPr>
        <p:spPr>
          <a:xfrm>
            <a:off x="6409036" y="862217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Unerfüllbare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Erwartungen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0147479-9CD4-490A-822B-1CE6F448F177}"/>
              </a:ext>
            </a:extLst>
          </p:cNvPr>
          <p:cNvSpPr txBox="1"/>
          <p:nvPr/>
        </p:nvSpPr>
        <p:spPr>
          <a:xfrm>
            <a:off x="4234241" y="862216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Logische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Trugschlüsse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27A8AC-E6AE-4A84-BC3D-434C3C834060}"/>
              </a:ext>
            </a:extLst>
          </p:cNvPr>
          <p:cNvSpPr txBox="1"/>
          <p:nvPr/>
        </p:nvSpPr>
        <p:spPr>
          <a:xfrm>
            <a:off x="2208652" y="862214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Pseudo-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Experten</a:t>
            </a:r>
          </a:p>
        </p:txBody>
      </p:sp>
    </p:spTree>
    <p:extLst>
      <p:ext uri="{BB962C8B-B14F-4D97-AF65-F5344CB8AC3E}">
        <p14:creationId xmlns:p14="http://schemas.microsoft.com/office/powerpoint/2010/main" val="37349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B878E6-088A-224C-AB89-D980265D6B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7F71A43-10AF-444A-8E5B-DB51337EE288}"/>
              </a:ext>
            </a:extLst>
          </p:cNvPr>
          <p:cNvSpPr txBox="1"/>
          <p:nvPr/>
        </p:nvSpPr>
        <p:spPr>
          <a:xfrm rot="16200000">
            <a:off x="10673495" y="5358751"/>
            <a:ext cx="252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solidFill>
                  <a:schemeClr val="bg1">
                    <a:lumMod val="85000"/>
                  </a:schemeClr>
                </a:solidFill>
              </a:rPr>
              <a:t>crankyuncle.com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F42302D-46A9-4B67-8770-5D415F4338FF}"/>
              </a:ext>
            </a:extLst>
          </p:cNvPr>
          <p:cNvSpPr txBox="1"/>
          <p:nvPr/>
        </p:nvSpPr>
        <p:spPr>
          <a:xfrm>
            <a:off x="0" y="10982"/>
            <a:ext cx="1218285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733" b="1"/>
              <a:t>Die 5 Techniken der Wissenschaftsleugnung (PLURV)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159198B-ACA4-4581-B506-417914CA6764}"/>
              </a:ext>
            </a:extLst>
          </p:cNvPr>
          <p:cNvSpPr txBox="1"/>
          <p:nvPr/>
        </p:nvSpPr>
        <p:spPr>
          <a:xfrm>
            <a:off x="9182441" y="5601727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Verschwörungs-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mythen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21ED09E-3DAB-4F2B-B33B-C38A39CD09D2}"/>
              </a:ext>
            </a:extLst>
          </p:cNvPr>
          <p:cNvSpPr txBox="1"/>
          <p:nvPr/>
        </p:nvSpPr>
        <p:spPr>
          <a:xfrm>
            <a:off x="229833" y="5876161"/>
            <a:ext cx="255538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133" b="1">
                <a:solidFill>
                  <a:srgbClr val="E61A23"/>
                </a:solidFill>
              </a:rPr>
              <a:t>Rosinen-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pickerei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8B73A4-553F-40D6-8C1F-DCB123B85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928" y="5876161"/>
            <a:ext cx="604341" cy="735764"/>
          </a:xfrm>
          <a:prstGeom prst="rect">
            <a:avLst/>
          </a:prstGeom>
        </p:spPr>
      </p:pic>
      <p:pic>
        <p:nvPicPr>
          <p:cNvPr id="12" name="Grafik 1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1841960-F7CC-4C98-A91D-FFCE8A8E9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89" y="5969609"/>
            <a:ext cx="572080" cy="57208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BF62F80-C06E-4828-B04F-AA472716489B}"/>
              </a:ext>
            </a:extLst>
          </p:cNvPr>
          <p:cNvSpPr txBox="1"/>
          <p:nvPr/>
        </p:nvSpPr>
        <p:spPr>
          <a:xfrm>
            <a:off x="6409036" y="862217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Unerfüllbare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Erwartungen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12B6239-BFFE-4C46-9FF5-89C6FE35C057}"/>
              </a:ext>
            </a:extLst>
          </p:cNvPr>
          <p:cNvSpPr txBox="1"/>
          <p:nvPr/>
        </p:nvSpPr>
        <p:spPr>
          <a:xfrm>
            <a:off x="4234241" y="862216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Logische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Trugschlüsse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6BAB3BC-B222-416E-964C-A3DB34F59A02}"/>
              </a:ext>
            </a:extLst>
          </p:cNvPr>
          <p:cNvSpPr txBox="1"/>
          <p:nvPr/>
        </p:nvSpPr>
        <p:spPr>
          <a:xfrm>
            <a:off x="2208652" y="862214"/>
            <a:ext cx="232307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>
                <a:solidFill>
                  <a:srgbClr val="E61A23"/>
                </a:solidFill>
              </a:rPr>
              <a:t>Pseudo-</a:t>
            </a:r>
            <a:br>
              <a:rPr lang="de-DE" sz="2133" b="1">
                <a:solidFill>
                  <a:srgbClr val="E61A23"/>
                </a:solidFill>
              </a:rPr>
            </a:br>
            <a:r>
              <a:rPr lang="de-DE" sz="2133" b="1">
                <a:solidFill>
                  <a:srgbClr val="E61A23"/>
                </a:solidFill>
              </a:rPr>
              <a:t>Experten</a:t>
            </a:r>
          </a:p>
        </p:txBody>
      </p:sp>
    </p:spTree>
    <p:extLst>
      <p:ext uri="{BB962C8B-B14F-4D97-AF65-F5344CB8AC3E}">
        <p14:creationId xmlns:p14="http://schemas.microsoft.com/office/powerpoint/2010/main" val="672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9BF78-C2C7-6347-BE66-C1742D8E4C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ED27B-8CF4-3C43-AA99-02467C2A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0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412382-FBC1-FA4A-AF3D-BB73BF27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2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Breitbild</PresentationFormat>
  <Paragraphs>39</Paragraphs>
  <Slides>36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Cook</dc:creator>
  <cp:lastModifiedBy>Bärbel Winkler</cp:lastModifiedBy>
  <cp:revision>49</cp:revision>
  <dcterms:created xsi:type="dcterms:W3CDTF">2019-03-01T20:54:15Z</dcterms:created>
  <dcterms:modified xsi:type="dcterms:W3CDTF">2020-08-25T17:55:27Z</dcterms:modified>
</cp:coreProperties>
</file>