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70" r:id="rId9"/>
    <p:sldId id="268" r:id="rId10"/>
    <p:sldId id="273" r:id="rId11"/>
    <p:sldId id="276" r:id="rId12"/>
    <p:sldId id="282" r:id="rId13"/>
    <p:sldId id="283" r:id="rId14"/>
    <p:sldId id="284" r:id="rId15"/>
    <p:sldId id="285" r:id="rId16"/>
    <p:sldId id="286" r:id="rId17"/>
    <p:sldId id="281" r:id="rId18"/>
    <p:sldId id="258" r:id="rId19"/>
    <p:sldId id="279" r:id="rId20"/>
    <p:sldId id="269" r:id="rId21"/>
    <p:sldId id="267" r:id="rId22"/>
    <p:sldId id="280" r:id="rId23"/>
    <p:sldId id="266" r:id="rId24"/>
    <p:sldId id="277" r:id="rId25"/>
    <p:sldId id="278" r:id="rId26"/>
    <p:sldId id="1144" r:id="rId27"/>
    <p:sldId id="257" r:id="rId28"/>
    <p:sldId id="265" r:id="rId29"/>
    <p:sldId id="275" r:id="rId30"/>
    <p:sldId id="272" r:id="rId31"/>
    <p:sldId id="274" r:id="rId32"/>
    <p:sldId id="271" r:id="rId33"/>
    <p:sldId id="1139" r:id="rId34"/>
    <p:sldId id="1140" r:id="rId35"/>
    <p:sldId id="1141" r:id="rId36"/>
    <p:sldId id="1142" r:id="rId37"/>
    <p:sldId id="114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C9"/>
    <a:srgbClr val="F58023"/>
    <a:srgbClr val="A62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8"/>
    <p:restoredTop sz="94703"/>
  </p:normalViewPr>
  <p:slideViewPr>
    <p:cSldViewPr snapToGrid="0" snapToObjects="1">
      <p:cViewPr varScale="1">
        <p:scale>
          <a:sx n="86" d="100"/>
          <a:sy n="86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1F42-1182-9444-8CDB-98D5DC64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1C5BC-B5F8-E145-96D3-A5D8D0D78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3134-76A0-7544-8B4D-09B268E7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67CF-C7D5-F342-AB67-25AA695C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AE21-4B3A-C949-8057-95E75455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6734-99A7-1742-9790-EE09AB4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ABBAC-60CC-104C-B71F-56D9EF12D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69CF-D2EB-7345-8EAB-7BE6864D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2A90-0FE0-1841-B96C-0531AA49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4E7-E8C1-F047-A8B0-6D0AF058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AF105-9DB7-AE4B-99A0-EB040DF61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62D35-C556-8E46-A6BF-CAB2DFD3E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69E5-2350-9F4B-84ED-BC715947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F1ADD-4B8F-2C4B-877E-F79D7BA4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7DE9-5916-FD4A-8B4C-D4E749B2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A58A-FD2E-544F-BB8E-F77699E0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FABF-6E8D-BF4C-98EB-4C27D042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4A28-468A-0D40-82FE-33B6B77D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4CFA-7B0E-E741-89DD-7C4A23E1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F7173-DEAB-3F4B-8326-60248003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45F9-CDA4-CC43-82E8-71B9DEA5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C2542-FF06-E94E-ABA0-DFBAE55A5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20E8-FBA3-EB4B-986A-571B1548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7E1B-BA47-214F-BC71-2ABB765C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D05C-0377-2947-A57B-E4099068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31EA-30F2-8C40-8CCF-FA4F6714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D6CE-1982-514D-B1B3-A6BB9E497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3D89-796E-CA4F-840E-F675D73DE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72D6-E3AE-ED49-B35D-8A5C5943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45E10-6E18-5949-B1CC-EAC45F33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1EE49-853A-B74A-96F5-197A65BC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662-DBC4-8748-AF95-AD782510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35AEF-382E-214D-A3F9-1CF0BD72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5B950-59C8-BB43-AE6B-D23F66FA4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3A113-1C7C-974A-9C4D-D6CF82A63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1AC44-DC28-D944-AA79-4D7DC2FF4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C7D58-0077-A142-9C5F-4EC2EC1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D42F-A754-334E-9CC0-E3F5343B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F051D-7444-5D46-9F2F-24E5FF08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A128-5A68-2C49-A1B7-4122F03C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BA54A-DF69-2946-ADCD-945ACE0B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784B2-28D2-6648-9521-2024BE22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FE6ED-5661-3842-AAEC-4BB9477E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70112-63CE-2A41-B168-4DB93F85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A3444-597F-0A46-9824-B51FA50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E44C-6214-B94D-8D61-8DCC79DE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AAC7-DB9C-464D-957E-35C5C1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DE61-BDF0-2D49-AFEA-5D441B9F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665A-79AC-8644-AAA4-4AC531F3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A3831-B5C9-9241-B3D0-CAD11720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DB6D-F4EA-A24B-9DE9-7A671418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FE021-D77E-A243-9787-9B77A0BB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34C0-8E7E-0640-BC6A-DADDC035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8115C-0EA8-E34D-BE27-635B0D458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489-5B30-8645-BA53-F2793EA0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62F6A-8FF9-664E-A4A2-BA7E5C7B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AA141-36CB-D849-A32C-6903A67B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3F448-FBB8-0C46-8E97-B79DA0E4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D4E0-2F9E-524C-AB1C-8989F6F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DF32D-F5D4-344B-AA63-F6142173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DE89-6FF7-F24B-B582-45A08A2BA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A9A8-9FBF-A249-BC98-58FE77A57E17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0E96-26B7-374C-BB9D-C8B42140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BE272-2953-694C-B4F2-DD7D18478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frontoffice/publicopinion/archives/ebs/ebs_300_full_fr.pdf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BCF46-8480-B041-9673-66D31913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A5F036B-F881-45D1-9821-021027436FC1}"/>
              </a:ext>
            </a:extLst>
          </p:cNvPr>
          <p:cNvSpPr txBox="1"/>
          <p:nvPr/>
        </p:nvSpPr>
        <p:spPr>
          <a:xfrm>
            <a:off x="4575" y="10982"/>
            <a:ext cx="12182851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0" b="1" dirty="0" err="1"/>
              <a:t>Les</a:t>
            </a:r>
            <a:r>
              <a:rPr lang="de-DE" sz="3730" b="1" dirty="0"/>
              <a:t> 5 </a:t>
            </a:r>
            <a:r>
              <a:rPr lang="de-DE" sz="3730" b="1" dirty="0" err="1"/>
              <a:t>méthodes</a:t>
            </a:r>
            <a:r>
              <a:rPr lang="de-DE" sz="3730" b="1" dirty="0"/>
              <a:t> du </a:t>
            </a:r>
            <a:r>
              <a:rPr lang="de-DE" sz="3730" b="1" dirty="0" err="1"/>
              <a:t>déni</a:t>
            </a:r>
            <a:r>
              <a:rPr lang="de-DE" sz="3730" b="1" dirty="0"/>
              <a:t> de la </a:t>
            </a:r>
            <a:r>
              <a:rPr lang="de-DE" sz="3730" b="1" dirty="0" err="1"/>
              <a:t>science</a:t>
            </a:r>
            <a:r>
              <a:rPr lang="de-DE" sz="3730" b="1" dirty="0"/>
              <a:t> (FLIPC)</a:t>
            </a:r>
          </a:p>
        </p:txBody>
      </p:sp>
    </p:spTree>
    <p:extLst>
      <p:ext uri="{BB962C8B-B14F-4D97-AF65-F5344CB8AC3E}">
        <p14:creationId xmlns:p14="http://schemas.microsoft.com/office/powerpoint/2010/main" val="12976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24642-EDAC-4949-B2C2-B48EC800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C260943-76C1-410C-B91C-762F3040F1CC}"/>
              </a:ext>
            </a:extLst>
          </p:cNvPr>
          <p:cNvSpPr txBox="1"/>
          <p:nvPr/>
        </p:nvSpPr>
        <p:spPr>
          <a:xfrm>
            <a:off x="1614196" y="571465"/>
            <a:ext cx="2435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OH NON, IL N’Y A PRESQUE PLUS RIEN </a:t>
            </a:r>
          </a:p>
          <a:p>
            <a:pPr algn="ctr"/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LÀ HAUT!</a:t>
            </a:r>
            <a:endParaRPr lang="lb-LU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FADA50-A52F-40D4-8388-0F2B848C7391}"/>
              </a:ext>
            </a:extLst>
          </p:cNvPr>
          <p:cNvSpPr txBox="1"/>
          <p:nvPr/>
        </p:nvSpPr>
        <p:spPr>
          <a:xfrm>
            <a:off x="8229600" y="571465"/>
            <a:ext cx="2799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PEUT-ÊTRE FAUDRAIT-IL PEIGNER LE CANADA </a:t>
            </a:r>
          </a:p>
          <a:p>
            <a:pPr algn="ctr"/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AU-DESSUS?</a:t>
            </a:r>
            <a:endParaRPr lang="lb-LU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8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07556F-78DE-334A-A721-7243E6A2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FAB230-246C-4AC0-B48A-99F36FEA6361}"/>
              </a:ext>
            </a:extLst>
          </p:cNvPr>
          <p:cNvSpPr txBox="1"/>
          <p:nvPr/>
        </p:nvSpPr>
        <p:spPr>
          <a:xfrm>
            <a:off x="8052319" y="1244730"/>
            <a:ext cx="148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MV Boli" panose="02000500030200090000" pitchFamily="2" charset="0"/>
                <a:cs typeface="MV Boli" panose="02000500030200090000" pitchFamily="2" charset="0"/>
              </a:rPr>
              <a:t>C‘EST PAS COOL!</a:t>
            </a:r>
            <a:endParaRPr lang="lb-LU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C3ECB5-AFE5-42D9-B4CA-E0860B1F6BE9}"/>
              </a:ext>
            </a:extLst>
          </p:cNvPr>
          <p:cNvSpPr txBox="1"/>
          <p:nvPr/>
        </p:nvSpPr>
        <p:spPr>
          <a:xfrm>
            <a:off x="3918859" y="299953"/>
            <a:ext cx="249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MAIS POURQUOI </a:t>
            </a:r>
          </a:p>
          <a:p>
            <a:pPr algn="ctr"/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J'AI DISTRIBUÉ TOUT CE CHARBON AUX ENFANTS MÉCHANTS?</a:t>
            </a:r>
            <a:endParaRPr lang="lb-LU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94C360-D1E1-044C-A6E6-203CDC23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2552"/>
            <a:ext cx="1217509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7427E67-5A5D-4661-8CBC-5FB3035B7CE5}"/>
              </a:ext>
            </a:extLst>
          </p:cNvPr>
          <p:cNvSpPr txBox="1"/>
          <p:nvPr/>
        </p:nvSpPr>
        <p:spPr>
          <a:xfrm>
            <a:off x="1391234" y="134034"/>
            <a:ext cx="16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MV Boli" panose="02000500030200090000" pitchFamily="2" charset="0"/>
                <a:cs typeface="MV Boli" panose="02000500030200090000" pitchFamily="2" charset="0"/>
              </a:rPr>
              <a:t>L‘HIVER ARRIVE!</a:t>
            </a:r>
            <a:endParaRPr lang="lb-LU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30E8FE-245B-4483-8BCF-B64EFAFA804A}"/>
              </a:ext>
            </a:extLst>
          </p:cNvPr>
          <p:cNvSpPr txBox="1"/>
          <p:nvPr/>
        </p:nvSpPr>
        <p:spPr>
          <a:xfrm>
            <a:off x="3623388" y="22552"/>
            <a:ext cx="265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MV Boli" panose="02000500030200090000" pitchFamily="2" charset="0"/>
                <a:cs typeface="MV Boli" panose="02000500030200090000" pitchFamily="2" charset="0"/>
              </a:rPr>
              <a:t>TU NE </a:t>
            </a:r>
          </a:p>
          <a:p>
            <a:pPr algn="ctr"/>
            <a:r>
              <a:rPr lang="de-DE" sz="2000" dirty="0">
                <a:latin typeface="MV Boli" panose="02000500030200090000" pitchFamily="2" charset="0"/>
                <a:cs typeface="MV Boli" panose="02000500030200090000" pitchFamily="2" charset="0"/>
              </a:rPr>
              <a:t>CONNAIS RIEN, JEAN LEFROID!</a:t>
            </a:r>
            <a:endParaRPr lang="lb-LU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9262FC-8103-4C7A-8143-5D2025B50851}"/>
              </a:ext>
            </a:extLst>
          </p:cNvPr>
          <p:cNvSpPr txBox="1"/>
          <p:nvPr/>
        </p:nvSpPr>
        <p:spPr>
          <a:xfrm>
            <a:off x="5607700" y="3322735"/>
            <a:ext cx="2102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Observations</a:t>
            </a:r>
            <a:endParaRPr lang="lb-LU" sz="28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3E4F958-41C4-45D0-8834-4D9A595C255F}"/>
              </a:ext>
            </a:extLst>
          </p:cNvPr>
          <p:cNvSpPr txBox="1"/>
          <p:nvPr/>
        </p:nvSpPr>
        <p:spPr>
          <a:xfrm>
            <a:off x="6740939" y="64742"/>
            <a:ext cx="397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Pronostique du réchauffement si l'énergie solaire garde son rayonnement actuel.</a:t>
            </a:r>
            <a:endParaRPr lang="lb-LU" sz="24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66B730-E26E-47A9-9F4B-89531B7B6B29}"/>
              </a:ext>
            </a:extLst>
          </p:cNvPr>
          <p:cNvSpPr txBox="1"/>
          <p:nvPr/>
        </p:nvSpPr>
        <p:spPr>
          <a:xfrm>
            <a:off x="8677469" y="4161453"/>
            <a:ext cx="3331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Pronostique du réchauffement si l'énergie solaire serait réduite au niveau du petit âge glaciaire.</a:t>
            </a:r>
            <a:endParaRPr lang="lb-LU" sz="24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5D3699-9953-483E-AB2B-86B964FB61CA}"/>
              </a:ext>
            </a:extLst>
          </p:cNvPr>
          <p:cNvSpPr txBox="1"/>
          <p:nvPr/>
        </p:nvSpPr>
        <p:spPr>
          <a:xfrm rot="16200000">
            <a:off x="-2327433" y="3163498"/>
            <a:ext cx="502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Changement de </a:t>
            </a:r>
            <a:r>
              <a:rPr lang="de-DE" sz="2800" dirty="0" err="1"/>
              <a:t>température</a:t>
            </a:r>
            <a:r>
              <a:rPr lang="de-DE" sz="2800" dirty="0"/>
              <a:t> (°C)</a:t>
            </a:r>
            <a:endParaRPr lang="lb-LU" sz="2800" dirty="0"/>
          </a:p>
        </p:txBody>
      </p:sp>
    </p:spTree>
    <p:extLst>
      <p:ext uri="{BB962C8B-B14F-4D97-AF65-F5344CB8AC3E}">
        <p14:creationId xmlns:p14="http://schemas.microsoft.com/office/powerpoint/2010/main" val="262867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13B28-F95E-D647-A3DA-CA4BA81E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545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32B15C-13CE-43A6-B52C-E251CDFF6A26}"/>
              </a:ext>
            </a:extLst>
          </p:cNvPr>
          <p:cNvSpPr txBox="1"/>
          <p:nvPr/>
        </p:nvSpPr>
        <p:spPr>
          <a:xfrm>
            <a:off x="0" y="1545"/>
            <a:ext cx="3881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PRINTEMPS</a:t>
            </a:r>
            <a:endParaRPr lang="lb-LU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139D38-44B1-437F-8E6D-F9CB7919A55F}"/>
              </a:ext>
            </a:extLst>
          </p:cNvPr>
          <p:cNvSpPr txBox="1"/>
          <p:nvPr/>
        </p:nvSpPr>
        <p:spPr>
          <a:xfrm rot="20571136">
            <a:off x="6400171" y="2540517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racked Johnnie" panose="00000400000000000000" pitchFamily="2" charset="0"/>
              </a:rPr>
              <a:t>OUAAH!</a:t>
            </a:r>
            <a:endParaRPr lang="lb-LU" sz="3200" dirty="0">
              <a:solidFill>
                <a:schemeClr val="bg1"/>
              </a:solidFill>
              <a:latin typeface="Cracked Johnn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1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BD45F-AFD5-884A-9178-D9644A5C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F7F5F3-9A1B-4380-AED9-7AD4A7B3B928}"/>
              </a:ext>
            </a:extLst>
          </p:cNvPr>
          <p:cNvSpPr txBox="1"/>
          <p:nvPr/>
        </p:nvSpPr>
        <p:spPr>
          <a:xfrm>
            <a:off x="0" y="1545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ÉTÉ</a:t>
            </a:r>
            <a:endParaRPr lang="lb-LU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7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7C330-6473-174B-8D94-D4AED99B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1F39710-A90C-42B7-986B-7DC223E27F31}"/>
              </a:ext>
            </a:extLst>
          </p:cNvPr>
          <p:cNvSpPr txBox="1"/>
          <p:nvPr/>
        </p:nvSpPr>
        <p:spPr>
          <a:xfrm>
            <a:off x="0" y="1545"/>
            <a:ext cx="3340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AUTOMNE</a:t>
            </a:r>
            <a:endParaRPr lang="lb-L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7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76B02-B4DE-7046-9395-327BD6AD91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AE10B14-F1F9-4F2D-89FE-0AF8580A7B2A}"/>
              </a:ext>
            </a:extLst>
          </p:cNvPr>
          <p:cNvSpPr txBox="1"/>
          <p:nvPr/>
        </p:nvSpPr>
        <p:spPr>
          <a:xfrm>
            <a:off x="0" y="1545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HIVER</a:t>
            </a:r>
            <a:endParaRPr lang="lb-L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345BCB-8468-4A8A-80BE-0EE5B8DBC68A}"/>
              </a:ext>
            </a:extLst>
          </p:cNvPr>
          <p:cNvSpPr txBox="1"/>
          <p:nvPr/>
        </p:nvSpPr>
        <p:spPr>
          <a:xfrm>
            <a:off x="2407298" y="1705666"/>
            <a:ext cx="265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MV Boli" panose="02000500030200090000" pitchFamily="2" charset="0"/>
                <a:cs typeface="MV Boli" panose="02000500030200090000" pitchFamily="2" charset="0"/>
              </a:rPr>
              <a:t>VITE GAGNÉ, VITE DÉPENSÉ</a:t>
            </a:r>
            <a:endParaRPr lang="lb-LU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2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26024-FAFC-C44A-A742-8FC1D06F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06B5351-7347-43FD-91B3-FB2071DC34AA}"/>
              </a:ext>
            </a:extLst>
          </p:cNvPr>
          <p:cNvSpPr txBox="1"/>
          <p:nvPr/>
        </p:nvSpPr>
        <p:spPr>
          <a:xfrm>
            <a:off x="4191496" y="356916"/>
            <a:ext cx="3809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V Boli" panose="02000500030200090000" pitchFamily="2" charset="0"/>
                <a:cs typeface="MV Boli" panose="02000500030200090000" pitchFamily="2" charset="0"/>
              </a:rPr>
              <a:t>MAIS BIEN SÛR </a:t>
            </a:r>
          </a:p>
          <a:p>
            <a:pPr algn="ctr"/>
            <a:r>
              <a:rPr lang="fr-FR" dirty="0">
                <a:latin typeface="MV Boli" panose="02000500030200090000" pitchFamily="2" charset="0"/>
                <a:cs typeface="MV Boli" panose="02000500030200090000" pitchFamily="2" charset="0"/>
              </a:rPr>
              <a:t>VOUS POUVEZ BOIRE CE VERRE D'EAU, IL NE CONTIENT QU'UN SOUPÇON </a:t>
            </a:r>
          </a:p>
          <a:p>
            <a:pPr algn="ctr"/>
            <a:r>
              <a:rPr lang="fr-FR" dirty="0">
                <a:latin typeface="MV Boli" panose="02000500030200090000" pitchFamily="2" charset="0"/>
                <a:cs typeface="MV Boli" panose="02000500030200090000" pitchFamily="2" charset="0"/>
              </a:rPr>
              <a:t>D'ARSENIC</a:t>
            </a:r>
            <a:r>
              <a:rPr lang="fr-FR" dirty="0">
                <a:cs typeface="MV Boli" panose="02000500030200090000" pitchFamily="2" charset="0"/>
              </a:rPr>
              <a:t>.</a:t>
            </a:r>
            <a:endParaRPr lang="lb-LU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1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A2A80-5E89-A14C-AA05-730DD38A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9984CE5-D5B9-4FBC-8CD2-4E1F3E2CDDB2}"/>
              </a:ext>
            </a:extLst>
          </p:cNvPr>
          <p:cNvSpPr txBox="1"/>
          <p:nvPr/>
        </p:nvSpPr>
        <p:spPr>
          <a:xfrm>
            <a:off x="4525081" y="432385"/>
            <a:ext cx="276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V Boli" panose="02000500030200090000" pitchFamily="2" charset="0"/>
                <a:cs typeface="MV Boli" panose="02000500030200090000" pitchFamily="2" charset="0"/>
              </a:rPr>
              <a:t>PUISQUE LES OISEAUX PEUVENT VOLER, LA GRAVITÉ N'EXISTE PAS!</a:t>
            </a:r>
            <a:endParaRPr lang="lb-LU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C7C4E8-7230-413A-8357-97B192E0763A}"/>
              </a:ext>
            </a:extLst>
          </p:cNvPr>
          <p:cNvSpPr txBox="1"/>
          <p:nvPr/>
        </p:nvSpPr>
        <p:spPr>
          <a:xfrm>
            <a:off x="6895057" y="1856648"/>
            <a:ext cx="2762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</a:p>
          <a:p>
            <a:pPr algn="ctr"/>
            <a:r>
              <a:rPr lang="de-DE" sz="2000" dirty="0">
                <a:latin typeface="MV Boli" panose="02000500030200090000" pitchFamily="2" charset="0"/>
                <a:cs typeface="MV Boli" panose="02000500030200090000" pitchFamily="2" charset="0"/>
              </a:rPr>
              <a:t>SURSAUTES LES CONCLUSIONS!</a:t>
            </a:r>
            <a:endParaRPr lang="lb-LU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6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91872-967D-3240-86DE-1E92BCB8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2B2D539-93CA-4B2D-8C2E-8831B4AFDFC5}"/>
              </a:ext>
            </a:extLst>
          </p:cNvPr>
          <p:cNvSpPr txBox="1"/>
          <p:nvPr/>
        </p:nvSpPr>
        <p:spPr>
          <a:xfrm>
            <a:off x="2909321" y="331839"/>
            <a:ext cx="2995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ON MOURRAIT </a:t>
            </a:r>
          </a:p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DU CANCER AVANT MÊME QUE LA CIGARETTE NE SOIT INVENTÉE ...</a:t>
            </a:r>
            <a:endParaRPr lang="lb-LU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5B956A-827A-467F-9D9D-AE7191B00E44}"/>
              </a:ext>
            </a:extLst>
          </p:cNvPr>
          <p:cNvSpPr txBox="1"/>
          <p:nvPr/>
        </p:nvSpPr>
        <p:spPr>
          <a:xfrm>
            <a:off x="3781862" y="3394864"/>
            <a:ext cx="254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...ALORS FUMER NE PROVOQUE PAS LE CANCER!</a:t>
            </a:r>
            <a:endParaRPr lang="lb-LU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9E95A0-D594-4B6A-9A92-5734E54852DB}"/>
              </a:ext>
            </a:extLst>
          </p:cNvPr>
          <p:cNvSpPr txBox="1"/>
          <p:nvPr/>
        </p:nvSpPr>
        <p:spPr>
          <a:xfrm>
            <a:off x="6447453" y="2130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b-LU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D51DF6-7478-4AA5-88CA-3CF02B33A025}"/>
              </a:ext>
            </a:extLst>
          </p:cNvPr>
          <p:cNvSpPr txBox="1"/>
          <p:nvPr/>
        </p:nvSpPr>
        <p:spPr>
          <a:xfrm rot="21054152">
            <a:off x="6135955" y="2187262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racked Johnnie" panose="00000400000000000000" pitchFamily="2" charset="0"/>
              </a:rPr>
              <a:t>OOUAH</a:t>
            </a:r>
            <a:endParaRPr lang="lb-LU" sz="2400" dirty="0">
              <a:latin typeface="Cracked Johnnie" panose="000004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84A05F0-3E64-4CAB-9897-996BCC4D8B4B}"/>
              </a:ext>
            </a:extLst>
          </p:cNvPr>
          <p:cNvSpPr txBox="1"/>
          <p:nvPr/>
        </p:nvSpPr>
        <p:spPr>
          <a:xfrm rot="462275">
            <a:off x="8950744" y="1373862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racked Johnnie" panose="00000400000000000000" pitchFamily="2" charset="0"/>
              </a:rPr>
              <a:t>QUEEEH</a:t>
            </a:r>
            <a:endParaRPr lang="lb-LU" sz="2400" dirty="0">
              <a:latin typeface="Cracked Johnn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4927E-CDEA-BD44-BF3A-69B789BD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7372FC4-07AB-4729-8675-26013F9B51BD}"/>
              </a:ext>
            </a:extLst>
          </p:cNvPr>
          <p:cNvSpPr txBox="1"/>
          <p:nvPr/>
        </p:nvSpPr>
        <p:spPr>
          <a:xfrm>
            <a:off x="2329190" y="862214"/>
            <a:ext cx="142095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EEB28D-FC14-4101-9002-758EF1EE2351}"/>
              </a:ext>
            </a:extLst>
          </p:cNvPr>
          <p:cNvSpPr txBox="1"/>
          <p:nvPr/>
        </p:nvSpPr>
        <p:spPr>
          <a:xfrm>
            <a:off x="4575" y="10982"/>
            <a:ext cx="12182851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0" b="1" dirty="0" err="1"/>
              <a:t>Les</a:t>
            </a:r>
            <a:r>
              <a:rPr lang="de-DE" sz="3730" b="1" dirty="0"/>
              <a:t> 5 </a:t>
            </a:r>
            <a:r>
              <a:rPr lang="de-DE" sz="3730" b="1" dirty="0" err="1"/>
              <a:t>méthodes</a:t>
            </a:r>
            <a:r>
              <a:rPr lang="de-DE" sz="3730" b="1" dirty="0"/>
              <a:t> du </a:t>
            </a:r>
            <a:r>
              <a:rPr lang="de-DE" sz="3730" b="1" dirty="0" err="1"/>
              <a:t>déni</a:t>
            </a:r>
            <a:r>
              <a:rPr lang="de-DE" sz="3730" b="1" dirty="0"/>
              <a:t> de la </a:t>
            </a:r>
            <a:r>
              <a:rPr lang="de-DE" sz="3730" b="1" dirty="0" err="1"/>
              <a:t>science</a:t>
            </a:r>
            <a:r>
              <a:rPr lang="de-DE" sz="3730" b="1" dirty="0"/>
              <a:t> (FLIPC)</a:t>
            </a:r>
          </a:p>
        </p:txBody>
      </p:sp>
    </p:spTree>
    <p:extLst>
      <p:ext uri="{BB962C8B-B14F-4D97-AF65-F5344CB8AC3E}">
        <p14:creationId xmlns:p14="http://schemas.microsoft.com/office/powerpoint/2010/main" val="174115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AF9EA7-F16B-2B4C-A8C8-CA67A5B1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4EDC54-F2F1-43C5-BC39-1AAB778E63B8}"/>
              </a:ext>
            </a:extLst>
          </p:cNvPr>
          <p:cNvSpPr txBox="1"/>
          <p:nvPr/>
        </p:nvSpPr>
        <p:spPr>
          <a:xfrm>
            <a:off x="466532" y="465155"/>
            <a:ext cx="4902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ICI, IL S'AGIT </a:t>
            </a:r>
          </a:p>
          <a:p>
            <a:pPr algn="ctr"/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D'UNE TEMPÊTE SÉCULAIRE</a:t>
            </a:r>
            <a:r>
              <a:rPr lang="fr-FR" sz="2800" dirty="0">
                <a:cs typeface="MV Boli" panose="02000500030200090000" pitchFamily="2" charset="0"/>
              </a:rPr>
              <a:t>.</a:t>
            </a:r>
            <a:endParaRPr lang="lb-LU" sz="2800" dirty="0">
              <a:cs typeface="MV Boli" panose="0200050003020009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223CF3-8C42-4259-9316-C43725DA9C72}"/>
              </a:ext>
            </a:extLst>
          </p:cNvPr>
          <p:cNvSpPr txBox="1"/>
          <p:nvPr/>
        </p:nvSpPr>
        <p:spPr>
          <a:xfrm>
            <a:off x="6766560" y="308960"/>
            <a:ext cx="2915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MV Boli" panose="02000500030200090000" pitchFamily="2" charset="0"/>
                <a:cs typeface="MV Boli" panose="02000500030200090000" pitchFamily="2" charset="0"/>
              </a:rPr>
              <a:t>ET C’ÉTAIT QUAND LA DERNIÈRE? </a:t>
            </a:r>
            <a:endParaRPr lang="lb-LU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50C9B3-93EC-4483-B416-7CCDF5470EE2}"/>
              </a:ext>
            </a:extLst>
          </p:cNvPr>
          <p:cNvSpPr txBox="1"/>
          <p:nvPr/>
        </p:nvSpPr>
        <p:spPr>
          <a:xfrm>
            <a:off x="10073244" y="465155"/>
            <a:ext cx="167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MV Boli" panose="02000500030200090000" pitchFamily="2" charset="0"/>
                <a:cs typeface="MV Boli" panose="02000500030200090000" pitchFamily="2" charset="0"/>
              </a:rPr>
              <a:t>MARDI DERNIER!</a:t>
            </a:r>
            <a:endParaRPr lang="lb-LU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5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51112-4591-094B-AA18-7F3ECB1D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EDD937-05A8-4A00-88F9-828FD0D8DF65}"/>
              </a:ext>
            </a:extLst>
          </p:cNvPr>
          <p:cNvSpPr txBox="1"/>
          <p:nvPr/>
        </p:nvSpPr>
        <p:spPr>
          <a:xfrm>
            <a:off x="365602" y="452396"/>
            <a:ext cx="4373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MV Boli" panose="02000500030200090000" pitchFamily="2" charset="0"/>
                <a:cs typeface="MV Boli" panose="02000500030200090000" pitchFamily="2" charset="0"/>
              </a:rPr>
              <a:t>FAITES VOS VALISES, </a:t>
            </a:r>
          </a:p>
          <a:p>
            <a:pPr algn="ctr"/>
            <a:r>
              <a:rPr lang="fr-FR" sz="2400" dirty="0">
                <a:latin typeface="MV Boli" panose="02000500030200090000" pitchFamily="2" charset="0"/>
                <a:cs typeface="MV Boli" panose="02000500030200090000" pitchFamily="2" charset="0"/>
              </a:rPr>
              <a:t>LES GARS! GRÂCE AU RÉCHAUFFEMENT, NOUS ALLONS PARTIR VERS LE NORD! </a:t>
            </a:r>
            <a:endParaRPr lang="lb-LU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8DF67E-CB72-4370-A53C-E40A75094D5F}"/>
              </a:ext>
            </a:extLst>
          </p:cNvPr>
          <p:cNvSpPr txBox="1"/>
          <p:nvPr/>
        </p:nvSpPr>
        <p:spPr>
          <a:xfrm>
            <a:off x="5527344" y="856068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4000" dirty="0">
                <a:latin typeface="MV Boli" panose="02000500030200090000" pitchFamily="2" charset="0"/>
                <a:cs typeface="MV Boli" panose="02000500030200090000" pitchFamily="2" charset="0"/>
              </a:rPr>
              <a:t>OUIIII!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EB5A53-F39F-4659-81D7-937B9B664528}"/>
              </a:ext>
            </a:extLst>
          </p:cNvPr>
          <p:cNvSpPr txBox="1"/>
          <p:nvPr/>
        </p:nvSpPr>
        <p:spPr>
          <a:xfrm>
            <a:off x="7911371" y="353520"/>
            <a:ext cx="366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MV Boli" panose="02000500030200090000" pitchFamily="2" charset="0"/>
                <a:cs typeface="MV Boli" panose="02000500030200090000" pitchFamily="2" charset="0"/>
              </a:rPr>
              <a:t>SUPERBE, </a:t>
            </a:r>
          </a:p>
          <a:p>
            <a:pPr algn="ctr"/>
            <a:r>
              <a:rPr lang="fr-FR" sz="2400" dirty="0">
                <a:latin typeface="MV Boli" panose="02000500030200090000" pitchFamily="2" charset="0"/>
                <a:cs typeface="MV Boli" panose="02000500030200090000" pitchFamily="2" charset="0"/>
              </a:rPr>
              <a:t>RÉPANDRE DES MALADIES EN EUROPE A TOUJOURS ÉTÉ SUR MA LISTE! </a:t>
            </a:r>
            <a:endParaRPr lang="lb-LU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0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1E464-8A1B-2345-8A23-3810CB08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119FD6-8CA0-4B45-9D29-77EDE9A7EE9C}"/>
              </a:ext>
            </a:extLst>
          </p:cNvPr>
          <p:cNvSpPr txBox="1"/>
          <p:nvPr/>
        </p:nvSpPr>
        <p:spPr>
          <a:xfrm>
            <a:off x="1153702" y="519308"/>
            <a:ext cx="311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HEY, T’AS TRUQUÉ LE DÉ! </a:t>
            </a:r>
            <a:endParaRPr lang="lb-LU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192D3B-095D-4952-9232-C00C2C616E47}"/>
              </a:ext>
            </a:extLst>
          </p:cNvPr>
          <p:cNvSpPr txBox="1"/>
          <p:nvPr/>
        </p:nvSpPr>
        <p:spPr>
          <a:xfrm>
            <a:off x="8758993" y="503485"/>
            <a:ext cx="3119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MV Boli" panose="02000500030200090000" pitchFamily="2" charset="0"/>
                <a:cs typeface="MV Boli" panose="02000500030200090000" pitchFamily="2" charset="0"/>
              </a:rPr>
              <a:t>TU NE PEUX</a:t>
            </a:r>
          </a:p>
          <a:p>
            <a:pPr algn="ctr"/>
            <a:r>
              <a:rPr lang="fr-FR" sz="2200" dirty="0">
                <a:latin typeface="MV Boli" panose="02000500030200090000" pitchFamily="2" charset="0"/>
                <a:cs typeface="MV Boli" panose="02000500030200090000" pitchFamily="2" charset="0"/>
              </a:rPr>
              <a:t>PAS SAVOIR </a:t>
            </a:r>
          </a:p>
          <a:p>
            <a:pPr algn="ctr"/>
            <a:r>
              <a:rPr lang="fr-FR" sz="2200" dirty="0">
                <a:latin typeface="MV Boli" panose="02000500030200090000" pitchFamily="2" charset="0"/>
                <a:cs typeface="MV Boli" panose="02000500030200090000" pitchFamily="2" charset="0"/>
              </a:rPr>
              <a:t>SI LE SIX SERAIT </a:t>
            </a:r>
          </a:p>
          <a:p>
            <a:pPr algn="ctr"/>
            <a:r>
              <a:rPr lang="fr-FR" sz="2200" dirty="0">
                <a:latin typeface="MV Boli" panose="02000500030200090000" pitchFamily="2" charset="0"/>
                <a:cs typeface="MV Boli" panose="02000500030200090000" pitchFamily="2" charset="0"/>
              </a:rPr>
              <a:t>TOMBÉ DE </a:t>
            </a:r>
          </a:p>
          <a:p>
            <a:pPr algn="ctr"/>
            <a:r>
              <a:rPr lang="fr-FR" sz="2200" dirty="0">
                <a:latin typeface="MV Boli" panose="02000500030200090000" pitchFamily="2" charset="0"/>
                <a:cs typeface="MV Boli" panose="02000500030200090000" pitchFamily="2" charset="0"/>
              </a:rPr>
              <a:t>TOUTE FAÇON! </a:t>
            </a:r>
            <a:endParaRPr lang="lb-LU" sz="2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4002A-5F24-C042-9B6F-908D3AEE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5310" y="0"/>
            <a:ext cx="1217509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58157F3-0C1A-4C3F-AB3C-80AB555F1AF5}"/>
              </a:ext>
            </a:extLst>
          </p:cNvPr>
          <p:cNvSpPr txBox="1"/>
          <p:nvPr/>
        </p:nvSpPr>
        <p:spPr>
          <a:xfrm>
            <a:off x="8040142" y="152124"/>
            <a:ext cx="2397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DE TOUTE FAÇON, BOUGER EN PREMIER NE SERVIRA À RIEN…</a:t>
            </a:r>
            <a:endParaRPr lang="lb-LU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79A3A6-43B5-44CC-A933-84B211525532}"/>
              </a:ext>
            </a:extLst>
          </p:cNvPr>
          <p:cNvSpPr txBox="1"/>
          <p:nvPr/>
        </p:nvSpPr>
        <p:spPr>
          <a:xfrm>
            <a:off x="9126130" y="1354266"/>
            <a:ext cx="223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...ALORS JE </a:t>
            </a:r>
          </a:p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NE M’EN FAIS </a:t>
            </a:r>
          </a:p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PAS! </a:t>
            </a:r>
            <a:endParaRPr lang="lb-LU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E7F847-1273-410B-934D-D5939D716343}"/>
              </a:ext>
            </a:extLst>
          </p:cNvPr>
          <p:cNvSpPr txBox="1"/>
          <p:nvPr/>
        </p:nvSpPr>
        <p:spPr>
          <a:xfrm rot="562743">
            <a:off x="6633283" y="1909911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chemeClr val="bg1"/>
                </a:solidFill>
                <a:latin typeface="Cracked Johnnie" panose="00000400000000000000" pitchFamily="2" charset="0"/>
              </a:rPr>
              <a:t>Tuuut</a:t>
            </a:r>
            <a:endParaRPr lang="lb-LU" sz="4000" dirty="0">
              <a:solidFill>
                <a:schemeClr val="bg1"/>
              </a:solidFill>
              <a:latin typeface="Cracked Johnnie" panose="000004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359C3E-7476-4A19-9070-73278C8AA460}"/>
              </a:ext>
            </a:extLst>
          </p:cNvPr>
          <p:cNvSpPr txBox="1"/>
          <p:nvPr/>
        </p:nvSpPr>
        <p:spPr>
          <a:xfrm rot="20339176">
            <a:off x="6109874" y="1156681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>
                <a:solidFill>
                  <a:schemeClr val="bg1"/>
                </a:solidFill>
                <a:latin typeface="Cracked Johnnie" panose="00000400000000000000" pitchFamily="2" charset="0"/>
              </a:rPr>
              <a:t>Tuuut</a:t>
            </a:r>
            <a:endParaRPr lang="lb-LU" sz="4400" dirty="0">
              <a:solidFill>
                <a:schemeClr val="bg1"/>
              </a:solidFill>
              <a:latin typeface="Cracked Johnnie" panose="000004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EB9D50-89D3-4348-832A-DEE5D5812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2" t="1084" r="67317" b="66868"/>
          <a:stretch/>
        </p:blipFill>
        <p:spPr>
          <a:xfrm>
            <a:off x="692921" y="0"/>
            <a:ext cx="3023455" cy="23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46034-C4D0-E046-980B-01780279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970E91B-7AD9-4C0C-BF42-43ED11BF68C0}"/>
              </a:ext>
            </a:extLst>
          </p:cNvPr>
          <p:cNvSpPr txBox="1"/>
          <p:nvPr/>
        </p:nvSpPr>
        <p:spPr>
          <a:xfrm>
            <a:off x="204396" y="363073"/>
            <a:ext cx="364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Pourquoi </a:t>
            </a:r>
          </a:p>
          <a:p>
            <a:pPr algn="ctr"/>
            <a:r>
              <a:rPr lang="fr-FR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devrais-je prendre l’initiative, si personne ne parle du changement climatique?</a:t>
            </a:r>
            <a:endParaRPr lang="lb-LU" sz="2000" cap="al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921A62-2470-41D8-B298-DDB4E5AB02FC}"/>
              </a:ext>
            </a:extLst>
          </p:cNvPr>
          <p:cNvSpPr txBox="1"/>
          <p:nvPr/>
        </p:nvSpPr>
        <p:spPr>
          <a:xfrm rot="21201325">
            <a:off x="591675" y="4953395"/>
            <a:ext cx="185031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200" b="1" i="1" dirty="0">
                <a:solidFill>
                  <a:srgbClr val="A6238E"/>
                </a:solidFill>
              </a:rPr>
              <a:t>La </a:t>
            </a:r>
            <a:r>
              <a:rPr lang="de-DE" sz="3200" b="1" i="1" dirty="0" err="1">
                <a:solidFill>
                  <a:srgbClr val="A6238E"/>
                </a:solidFill>
              </a:rPr>
              <a:t>loi</a:t>
            </a:r>
            <a:r>
              <a:rPr lang="de-DE" sz="3200" b="1" i="1" dirty="0">
                <a:solidFill>
                  <a:srgbClr val="A6238E"/>
                </a:solidFill>
              </a:rPr>
              <a:t> du </a:t>
            </a:r>
            <a:r>
              <a:rPr lang="de-DE" sz="3200" b="1" i="1" dirty="0" err="1">
                <a:solidFill>
                  <a:srgbClr val="A6238E"/>
                </a:solidFill>
              </a:rPr>
              <a:t>silence</a:t>
            </a:r>
            <a:endParaRPr lang="lb-LU" sz="3200" b="1" i="1" dirty="0">
              <a:solidFill>
                <a:srgbClr val="A6238E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4E1D8-97A1-4724-8238-E6158CE8A33F}"/>
              </a:ext>
            </a:extLst>
          </p:cNvPr>
          <p:cNvSpPr txBox="1"/>
          <p:nvPr/>
        </p:nvSpPr>
        <p:spPr>
          <a:xfrm>
            <a:off x="8297731" y="406104"/>
            <a:ext cx="364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Pourquoi </a:t>
            </a:r>
          </a:p>
          <a:p>
            <a:pPr algn="ctr"/>
            <a:r>
              <a:rPr lang="fr-FR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devrais-je prendre l’initiative, si personne ne parle du changement climatique?</a:t>
            </a:r>
            <a:endParaRPr lang="lb-LU" sz="2000" cap="al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9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652C2-6CD4-0045-A035-1E1DB27D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BC92B72-CD18-4204-992F-2F161799675D}"/>
              </a:ext>
            </a:extLst>
          </p:cNvPr>
          <p:cNvSpPr txBox="1"/>
          <p:nvPr/>
        </p:nvSpPr>
        <p:spPr>
          <a:xfrm>
            <a:off x="577951" y="336290"/>
            <a:ext cx="10481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Les 6 Amériques vis-à-vis du changement climatique</a:t>
            </a:r>
            <a:endParaRPr lang="lb-L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C7ED33-6A5D-40E7-A62E-25CDD5DA0417}"/>
              </a:ext>
            </a:extLst>
          </p:cNvPr>
          <p:cNvSpPr txBox="1"/>
          <p:nvPr/>
        </p:nvSpPr>
        <p:spPr>
          <a:xfrm>
            <a:off x="505328" y="5605765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Alarmé</a:t>
            </a:r>
            <a:endParaRPr lang="lb-LU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CAA3F3-BA45-4ED8-B363-5DC461610010}"/>
              </a:ext>
            </a:extLst>
          </p:cNvPr>
          <p:cNvSpPr txBox="1"/>
          <p:nvPr/>
        </p:nvSpPr>
        <p:spPr>
          <a:xfrm>
            <a:off x="2512825" y="5605765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Concerné</a:t>
            </a:r>
            <a:endParaRPr lang="lb-LU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7ECFD8-AEA7-4CEA-8572-7B0F78719414}"/>
              </a:ext>
            </a:extLst>
          </p:cNvPr>
          <p:cNvSpPr txBox="1"/>
          <p:nvPr/>
        </p:nvSpPr>
        <p:spPr>
          <a:xfrm>
            <a:off x="4559110" y="5605765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Prudent</a:t>
            </a:r>
            <a:endParaRPr lang="lb-LU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0BF119-7D54-4A3C-B3C7-597A8D87D45E}"/>
              </a:ext>
            </a:extLst>
          </p:cNvPr>
          <p:cNvSpPr txBox="1"/>
          <p:nvPr/>
        </p:nvSpPr>
        <p:spPr>
          <a:xfrm>
            <a:off x="6160608" y="5605765"/>
            <a:ext cx="204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Désintéressé</a:t>
            </a:r>
            <a:endParaRPr lang="lb-LU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DA7386-EB5E-4897-8F0D-A5BE5C9D00BB}"/>
              </a:ext>
            </a:extLst>
          </p:cNvPr>
          <p:cNvSpPr txBox="1"/>
          <p:nvPr/>
        </p:nvSpPr>
        <p:spPr>
          <a:xfrm>
            <a:off x="8515273" y="5605765"/>
            <a:ext cx="107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/>
              <a:t>Doute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8638D7-E313-4741-89B2-F187FFE85067}"/>
              </a:ext>
            </a:extLst>
          </p:cNvPr>
          <p:cNvSpPr txBox="1"/>
          <p:nvPr/>
        </p:nvSpPr>
        <p:spPr>
          <a:xfrm>
            <a:off x="9892746" y="5605765"/>
            <a:ext cx="196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Dénégatoire</a:t>
            </a:r>
            <a:endParaRPr lang="lb-LU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9CAC7F-6881-448A-A378-AE8D1D80E6CC}"/>
              </a:ext>
            </a:extLst>
          </p:cNvPr>
          <p:cNvSpPr txBox="1"/>
          <p:nvPr/>
        </p:nvSpPr>
        <p:spPr>
          <a:xfrm>
            <a:off x="498626" y="2907430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31%</a:t>
            </a:r>
            <a:endParaRPr lang="lb-LU" sz="40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2344F6-B33F-4EA4-89FF-2AE5288DCEA2}"/>
              </a:ext>
            </a:extLst>
          </p:cNvPr>
          <p:cNvSpPr txBox="1"/>
          <p:nvPr/>
        </p:nvSpPr>
        <p:spPr>
          <a:xfrm>
            <a:off x="2698857" y="3347646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26</a:t>
            </a:r>
            <a:r>
              <a:rPr lang="de-DE" sz="4000" dirty="0"/>
              <a:t>%</a:t>
            </a:r>
            <a:endParaRPr lang="lb-LU" sz="4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EA2EC6-1556-4027-ACEB-D71B1C15617C}"/>
              </a:ext>
            </a:extLst>
          </p:cNvPr>
          <p:cNvSpPr txBox="1"/>
          <p:nvPr/>
        </p:nvSpPr>
        <p:spPr>
          <a:xfrm>
            <a:off x="8625886" y="3282720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10%</a:t>
            </a:r>
            <a:endParaRPr lang="lb-LU" sz="36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6A680C2-AF3D-4068-90D1-60E166FE5FD4}"/>
              </a:ext>
            </a:extLst>
          </p:cNvPr>
          <p:cNvSpPr txBox="1"/>
          <p:nvPr/>
        </p:nvSpPr>
        <p:spPr>
          <a:xfrm>
            <a:off x="4624629" y="3075057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16</a:t>
            </a:r>
            <a:r>
              <a:rPr lang="de-DE" sz="4000" dirty="0"/>
              <a:t>%</a:t>
            </a:r>
            <a:endParaRPr lang="lb-LU" sz="4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FCAD0D-76C4-47A5-A6ED-91BC17D2EE63}"/>
              </a:ext>
            </a:extLst>
          </p:cNvPr>
          <p:cNvSpPr txBox="1"/>
          <p:nvPr/>
        </p:nvSpPr>
        <p:spPr>
          <a:xfrm>
            <a:off x="6293312" y="4540038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7%</a:t>
            </a:r>
            <a:endParaRPr lang="lb-LU" sz="3600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4035391-699D-4E07-A50F-B186B12E32BC}"/>
              </a:ext>
            </a:extLst>
          </p:cNvPr>
          <p:cNvSpPr txBox="1"/>
          <p:nvPr/>
        </p:nvSpPr>
        <p:spPr>
          <a:xfrm>
            <a:off x="10876028" y="4540038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10%</a:t>
            </a:r>
            <a:endParaRPr lang="lb-LU" sz="3600" b="1" dirty="0"/>
          </a:p>
        </p:txBody>
      </p:sp>
    </p:spTree>
    <p:extLst>
      <p:ext uri="{BB962C8B-B14F-4D97-AF65-F5344CB8AC3E}">
        <p14:creationId xmlns:p14="http://schemas.microsoft.com/office/powerpoint/2010/main" val="215441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652C2-6CD4-0045-A035-1E1DB27D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BC92B72-CD18-4204-992F-2F161799675D}"/>
              </a:ext>
            </a:extLst>
          </p:cNvPr>
          <p:cNvSpPr txBox="1"/>
          <p:nvPr/>
        </p:nvSpPr>
        <p:spPr>
          <a:xfrm>
            <a:off x="548640" y="322723"/>
            <a:ext cx="113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La perception vis-à-vis du changement climatique au Luxembourg</a:t>
            </a:r>
            <a:endParaRPr lang="lb-LU" sz="32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C7ED33-6A5D-40E7-A62E-25CDD5DA0417}"/>
              </a:ext>
            </a:extLst>
          </p:cNvPr>
          <p:cNvSpPr txBox="1"/>
          <p:nvPr/>
        </p:nvSpPr>
        <p:spPr>
          <a:xfrm>
            <a:off x="505328" y="5602679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Alarmé</a:t>
            </a:r>
            <a:endParaRPr lang="lb-LU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CAA3F3-BA45-4ED8-B363-5DC461610010}"/>
              </a:ext>
            </a:extLst>
          </p:cNvPr>
          <p:cNvSpPr txBox="1"/>
          <p:nvPr/>
        </p:nvSpPr>
        <p:spPr>
          <a:xfrm>
            <a:off x="2602643" y="534106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Concerné</a:t>
            </a:r>
            <a:endParaRPr lang="lb-LU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7ECFD8-AEA7-4CEA-8572-7B0F78719414}"/>
              </a:ext>
            </a:extLst>
          </p:cNvPr>
          <p:cNvSpPr txBox="1"/>
          <p:nvPr/>
        </p:nvSpPr>
        <p:spPr>
          <a:xfrm>
            <a:off x="4689943" y="5341069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Prudent</a:t>
            </a:r>
            <a:endParaRPr lang="lb-LU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0BF119-7D54-4A3C-B3C7-597A8D87D45E}"/>
              </a:ext>
            </a:extLst>
          </p:cNvPr>
          <p:cNvSpPr txBox="1"/>
          <p:nvPr/>
        </p:nvSpPr>
        <p:spPr>
          <a:xfrm>
            <a:off x="6739937" y="5378798"/>
            <a:ext cx="204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Désintéressé</a:t>
            </a:r>
            <a:endParaRPr lang="lb-LU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DA7386-EB5E-4897-8F0D-A5BE5C9D00BB}"/>
              </a:ext>
            </a:extLst>
          </p:cNvPr>
          <p:cNvSpPr txBox="1"/>
          <p:nvPr/>
        </p:nvSpPr>
        <p:spPr>
          <a:xfrm>
            <a:off x="8542917" y="5864289"/>
            <a:ext cx="107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/>
              <a:t>Doute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8638D7-E313-4741-89B2-F187FFE85067}"/>
              </a:ext>
            </a:extLst>
          </p:cNvPr>
          <p:cNvSpPr txBox="1"/>
          <p:nvPr/>
        </p:nvSpPr>
        <p:spPr>
          <a:xfrm>
            <a:off x="9410237" y="5326865"/>
            <a:ext cx="196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 err="1"/>
              <a:t>Dénégatoire</a:t>
            </a:r>
            <a:endParaRPr lang="lb-LU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9CAC7F-6881-448A-A378-AE8D1D80E6CC}"/>
              </a:ext>
            </a:extLst>
          </p:cNvPr>
          <p:cNvSpPr txBox="1"/>
          <p:nvPr/>
        </p:nvSpPr>
        <p:spPr>
          <a:xfrm>
            <a:off x="548640" y="2991685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78%</a:t>
            </a:r>
            <a:endParaRPr lang="lb-LU" sz="40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2344F6-B33F-4EA4-89FF-2AE5288DCEA2}"/>
              </a:ext>
            </a:extLst>
          </p:cNvPr>
          <p:cNvSpPr txBox="1"/>
          <p:nvPr/>
        </p:nvSpPr>
        <p:spPr>
          <a:xfrm>
            <a:off x="2765420" y="3266306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14</a:t>
            </a:r>
            <a:r>
              <a:rPr lang="de-DE" sz="4000" dirty="0"/>
              <a:t>%</a:t>
            </a:r>
            <a:endParaRPr lang="lb-LU" sz="4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EA2EC6-1556-4027-ACEB-D71B1C15617C}"/>
              </a:ext>
            </a:extLst>
          </p:cNvPr>
          <p:cNvSpPr txBox="1"/>
          <p:nvPr/>
        </p:nvSpPr>
        <p:spPr>
          <a:xfrm>
            <a:off x="8744220" y="334890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7%</a:t>
            </a:r>
            <a:endParaRPr lang="lb-LU" sz="36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E0F77CC-725A-457F-9800-FEDB6D3BABBD}"/>
              </a:ext>
            </a:extLst>
          </p:cNvPr>
          <p:cNvSpPr txBox="1"/>
          <p:nvPr/>
        </p:nvSpPr>
        <p:spPr>
          <a:xfrm>
            <a:off x="925158" y="6377499"/>
            <a:ext cx="101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1800" b="1" i="1" u="none" strike="noStrike" baseline="0" dirty="0">
                <a:latin typeface="Arial" panose="020B0604020202020204" pitchFamily="34" charset="0"/>
                <a:hlinkClick r:id="rId3"/>
              </a:rPr>
              <a:t>https://ec.europa.eu/commfrontoffice/publicopinion/archives/ebs/ebs_300_full_fr.pdf</a:t>
            </a:r>
            <a:r>
              <a:rPr lang="lb-LU" sz="1800" b="1" i="1" u="none" strike="noStrike" baseline="0" dirty="0">
                <a:latin typeface="Arial" panose="020B0604020202020204" pitchFamily="34" charset="0"/>
              </a:rPr>
              <a:t> (2008)</a:t>
            </a:r>
            <a:endParaRPr lang="lb-LU" dirty="0"/>
          </a:p>
        </p:txBody>
      </p:sp>
      <p:sp>
        <p:nvSpPr>
          <p:cNvPr id="14" name="Additionszeichen 13">
            <a:extLst>
              <a:ext uri="{FF2B5EF4-FFF2-40B4-BE49-F238E27FC236}">
                <a16:creationId xmlns:a16="http://schemas.microsoft.com/office/drawing/2014/main" id="{DAEA41DC-F0BE-4A11-ADAD-9704140D68E2}"/>
              </a:ext>
            </a:extLst>
          </p:cNvPr>
          <p:cNvSpPr/>
          <p:nvPr/>
        </p:nvSpPr>
        <p:spPr>
          <a:xfrm>
            <a:off x="4116629" y="5353175"/>
            <a:ext cx="601883" cy="548843"/>
          </a:xfrm>
          <a:prstGeom prst="mathPlus">
            <a:avLst/>
          </a:prstGeom>
          <a:solidFill>
            <a:srgbClr val="F580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6" name="Additionszeichen 15">
            <a:extLst>
              <a:ext uri="{FF2B5EF4-FFF2-40B4-BE49-F238E27FC236}">
                <a16:creationId xmlns:a16="http://schemas.microsoft.com/office/drawing/2014/main" id="{434BB365-51F1-47B3-B8CB-709036CC8D68}"/>
              </a:ext>
            </a:extLst>
          </p:cNvPr>
          <p:cNvSpPr/>
          <p:nvPr/>
        </p:nvSpPr>
        <p:spPr>
          <a:xfrm>
            <a:off x="8723886" y="5341069"/>
            <a:ext cx="644223" cy="598679"/>
          </a:xfrm>
          <a:prstGeom prst="mathPlus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768383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CFE61-C2EB-C547-87B9-9E415BA8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8FF624-5870-4B18-A51B-BEE792C4E56E}"/>
              </a:ext>
            </a:extLst>
          </p:cNvPr>
          <p:cNvSpPr txBox="1"/>
          <p:nvPr/>
        </p:nvSpPr>
        <p:spPr>
          <a:xfrm>
            <a:off x="408791" y="411347"/>
            <a:ext cx="3711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Une des raisons pourquoi le climat change...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3C3AE4-2426-47E8-B663-BE7E044782BD}"/>
              </a:ext>
            </a:extLst>
          </p:cNvPr>
          <p:cNvSpPr txBox="1"/>
          <p:nvPr/>
        </p:nvSpPr>
        <p:spPr>
          <a:xfrm>
            <a:off x="8294146" y="1163839"/>
            <a:ext cx="3489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...c'est que le climat a toujours changé.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C8879A-6AFC-4BA1-A16B-A72978E39472}"/>
              </a:ext>
            </a:extLst>
          </p:cNvPr>
          <p:cNvSpPr txBox="1"/>
          <p:nvPr/>
        </p:nvSpPr>
        <p:spPr>
          <a:xfrm>
            <a:off x="408791" y="3859024"/>
            <a:ext cx="3187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Cette personne est décédée de cause naturelle...</a:t>
            </a:r>
            <a:endParaRPr lang="lb-LU" sz="32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6E8281-E369-4C5F-B53E-0789807DE522}"/>
              </a:ext>
            </a:extLst>
          </p:cNvPr>
          <p:cNvSpPr txBox="1"/>
          <p:nvPr/>
        </p:nvSpPr>
        <p:spPr>
          <a:xfrm>
            <a:off x="7992932" y="4263042"/>
            <a:ext cx="37902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...parce que les gens sont toujours décédés de cause naturelle.</a:t>
            </a:r>
            <a:endParaRPr lang="lb-L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04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74D934-21F3-3B4D-B2C9-1455C7C7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400DE3-C4D4-4255-AFAE-D6B0D45EB1A7}"/>
              </a:ext>
            </a:extLst>
          </p:cNvPr>
          <p:cNvSpPr txBox="1"/>
          <p:nvPr/>
        </p:nvSpPr>
        <p:spPr>
          <a:xfrm>
            <a:off x="4776394" y="462579"/>
            <a:ext cx="6605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Ils disent que nous avons eu des ouragans pire que le dernier ouragan Michael.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74F6D-963D-4268-A56C-D54C6BBB207F}"/>
              </a:ext>
            </a:extLst>
          </p:cNvPr>
          <p:cNvSpPr txBox="1"/>
          <p:nvPr/>
        </p:nvSpPr>
        <p:spPr>
          <a:xfrm>
            <a:off x="462579" y="3732904"/>
            <a:ext cx="4313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On dit que la maladie du cancer était pire avant l’invention des cigarettes.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14CDE0-1C86-46AA-BEC5-F75BDEC76B2A}"/>
              </a:ext>
            </a:extLst>
          </p:cNvPr>
          <p:cNvSpPr txBox="1"/>
          <p:nvPr/>
        </p:nvSpPr>
        <p:spPr>
          <a:xfrm>
            <a:off x="4776394" y="2380055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TRUMP</a:t>
            </a:r>
            <a:endParaRPr lang="lb-L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0A70C9-5640-4749-83A5-DC725E66E462}"/>
              </a:ext>
            </a:extLst>
          </p:cNvPr>
          <p:cNvSpPr txBox="1"/>
          <p:nvPr/>
        </p:nvSpPr>
        <p:spPr>
          <a:xfrm rot="21054152">
            <a:off x="7901137" y="508107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racked Johnnie" panose="00000400000000000000" pitchFamily="2" charset="0"/>
              </a:rPr>
              <a:t>OOUAH</a:t>
            </a:r>
            <a:endParaRPr lang="lb-LU" sz="2400" dirty="0">
              <a:latin typeface="Cracked Johnnie" panose="000004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3C1886-3B90-4F43-80FB-3F909DA3AFB1}"/>
              </a:ext>
            </a:extLst>
          </p:cNvPr>
          <p:cNvSpPr txBox="1"/>
          <p:nvPr/>
        </p:nvSpPr>
        <p:spPr>
          <a:xfrm rot="462275">
            <a:off x="10236239" y="4051904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racked Johnnie" panose="00000400000000000000" pitchFamily="2" charset="0"/>
              </a:rPr>
              <a:t>QUEEEH</a:t>
            </a:r>
            <a:endParaRPr lang="lb-LU" sz="2400" dirty="0">
              <a:latin typeface="Cracked Johnn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65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18195-0AC2-7D42-8D22-4241B8A2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822E7E-46FF-4DA9-A39A-279F9ED885A3}"/>
              </a:ext>
            </a:extLst>
          </p:cNvPr>
          <p:cNvSpPr txBox="1"/>
          <p:nvPr/>
        </p:nvSpPr>
        <p:spPr>
          <a:xfrm>
            <a:off x="5282004" y="441042"/>
            <a:ext cx="6164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Nous sommes en fait dans une pause du réchauffement depuis la fin des années 1900.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DD2CBB-2620-412E-A518-6EC25B3127C7}"/>
              </a:ext>
            </a:extLst>
          </p:cNvPr>
          <p:cNvSpPr txBox="1"/>
          <p:nvPr/>
        </p:nvSpPr>
        <p:spPr>
          <a:xfrm>
            <a:off x="5282004" y="2333973"/>
            <a:ext cx="290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SCOTT PRUITT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568473-2FCE-4712-B264-F66CEEB61720}"/>
              </a:ext>
            </a:extLst>
          </p:cNvPr>
          <p:cNvSpPr txBox="1"/>
          <p:nvPr/>
        </p:nvSpPr>
        <p:spPr>
          <a:xfrm>
            <a:off x="6390042" y="4087906"/>
            <a:ext cx="4701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Moi je monte depuis qu'on est en train de </a:t>
            </a:r>
          </a:p>
          <a:p>
            <a:r>
              <a:rPr lang="fr-FR" sz="3600" dirty="0">
                <a:solidFill>
                  <a:schemeClr val="bg1"/>
                </a:solidFill>
              </a:rPr>
              <a:t>« couler » .</a:t>
            </a:r>
            <a:endParaRPr lang="lb-L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6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71BA8-24EC-6645-AE45-AEAECB44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F7FCFCF-8C8F-438C-BB43-150BE9BA78B8}"/>
              </a:ext>
            </a:extLst>
          </p:cNvPr>
          <p:cNvSpPr txBox="1"/>
          <p:nvPr/>
        </p:nvSpPr>
        <p:spPr>
          <a:xfrm>
            <a:off x="2329190" y="862214"/>
            <a:ext cx="142095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A797A2-E467-4F5E-A021-05BE4A53C9D3}"/>
              </a:ext>
            </a:extLst>
          </p:cNvPr>
          <p:cNvSpPr txBox="1"/>
          <p:nvPr/>
        </p:nvSpPr>
        <p:spPr>
          <a:xfrm>
            <a:off x="4299555" y="862214"/>
            <a:ext cx="136211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Erreurs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logiques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846084-356A-43AD-9464-1D06A1F3B737}"/>
              </a:ext>
            </a:extLst>
          </p:cNvPr>
          <p:cNvSpPr txBox="1"/>
          <p:nvPr/>
        </p:nvSpPr>
        <p:spPr>
          <a:xfrm>
            <a:off x="4575" y="10982"/>
            <a:ext cx="12182851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0" b="1" dirty="0" err="1"/>
              <a:t>Les</a:t>
            </a:r>
            <a:r>
              <a:rPr lang="de-DE" sz="3730" b="1" dirty="0"/>
              <a:t> 5 </a:t>
            </a:r>
            <a:r>
              <a:rPr lang="de-DE" sz="3730" b="1" dirty="0" err="1"/>
              <a:t>méthodes</a:t>
            </a:r>
            <a:r>
              <a:rPr lang="de-DE" sz="3730" b="1" dirty="0"/>
              <a:t> du </a:t>
            </a:r>
            <a:r>
              <a:rPr lang="de-DE" sz="3730" b="1" dirty="0" err="1"/>
              <a:t>déni</a:t>
            </a:r>
            <a:r>
              <a:rPr lang="de-DE" sz="3730" b="1" dirty="0"/>
              <a:t> de la </a:t>
            </a:r>
            <a:r>
              <a:rPr lang="de-DE" sz="3730" b="1" dirty="0" err="1"/>
              <a:t>science</a:t>
            </a:r>
            <a:r>
              <a:rPr lang="de-DE" sz="3730" b="1" dirty="0"/>
              <a:t> (FLIPC)</a:t>
            </a:r>
          </a:p>
        </p:txBody>
      </p:sp>
    </p:spTree>
    <p:extLst>
      <p:ext uri="{BB962C8B-B14F-4D97-AF65-F5344CB8AC3E}">
        <p14:creationId xmlns:p14="http://schemas.microsoft.com/office/powerpoint/2010/main" val="278087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F5267-1AB0-5342-8E4E-85063E9A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1C00638-1538-4BAC-B904-9CF45BA94111}"/>
              </a:ext>
            </a:extLst>
          </p:cNvPr>
          <p:cNvSpPr txBox="1"/>
          <p:nvPr/>
        </p:nvSpPr>
        <p:spPr>
          <a:xfrm>
            <a:off x="481888" y="1020252"/>
            <a:ext cx="252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Il fait </a:t>
            </a:r>
            <a:r>
              <a:rPr lang="de-DE" sz="4000" dirty="0" err="1">
                <a:solidFill>
                  <a:schemeClr val="bg1"/>
                </a:solidFill>
              </a:rPr>
              <a:t>froid</a:t>
            </a:r>
            <a:r>
              <a:rPr lang="de-DE" sz="4000" dirty="0">
                <a:solidFill>
                  <a:schemeClr val="bg1"/>
                </a:solidFill>
              </a:rPr>
              <a:t>…</a:t>
            </a:r>
            <a:endParaRPr lang="lb-LU" sz="40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B7FD39-E3CB-443A-9CF5-0EB5FADF5EA0}"/>
              </a:ext>
            </a:extLst>
          </p:cNvPr>
          <p:cNvSpPr txBox="1"/>
          <p:nvPr/>
        </p:nvSpPr>
        <p:spPr>
          <a:xfrm>
            <a:off x="8530814" y="553812"/>
            <a:ext cx="3182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… </a:t>
            </a:r>
            <a:r>
              <a:rPr lang="de-DE" sz="3600" dirty="0" err="1">
                <a:solidFill>
                  <a:schemeClr val="bg1"/>
                </a:solidFill>
              </a:rPr>
              <a:t>il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n‘y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donc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pas</a:t>
            </a:r>
            <a:r>
              <a:rPr lang="de-DE" sz="3600" dirty="0">
                <a:solidFill>
                  <a:schemeClr val="bg1"/>
                </a:solidFill>
              </a:rPr>
              <a:t> de  </a:t>
            </a:r>
            <a:r>
              <a:rPr lang="de-DE" sz="3600" dirty="0" err="1">
                <a:solidFill>
                  <a:schemeClr val="bg1"/>
                </a:solidFill>
              </a:rPr>
              <a:t>réchauffement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climatique</a:t>
            </a:r>
            <a:r>
              <a:rPr lang="de-DE" sz="3600" dirty="0">
                <a:solidFill>
                  <a:schemeClr val="bg1"/>
                </a:solidFill>
              </a:rPr>
              <a:t>!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F3565A-9834-4CAB-9DF8-F21D42FFE66D}"/>
              </a:ext>
            </a:extLst>
          </p:cNvPr>
          <p:cNvSpPr txBox="1"/>
          <p:nvPr/>
        </p:nvSpPr>
        <p:spPr>
          <a:xfrm>
            <a:off x="569567" y="4687382"/>
            <a:ext cx="2341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Il fait </a:t>
            </a:r>
            <a:r>
              <a:rPr lang="de-DE" sz="4400" dirty="0" err="1">
                <a:solidFill>
                  <a:schemeClr val="bg1"/>
                </a:solidFill>
              </a:rPr>
              <a:t>nuit</a:t>
            </a:r>
            <a:r>
              <a:rPr lang="de-DE" sz="4400" dirty="0">
                <a:solidFill>
                  <a:schemeClr val="bg1"/>
                </a:solidFill>
              </a:rPr>
              <a:t>…</a:t>
            </a:r>
            <a:endParaRPr lang="lb-LU" sz="44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C9B91A-36C8-4166-8E7A-7C3F8958C3E8}"/>
              </a:ext>
            </a:extLst>
          </p:cNvPr>
          <p:cNvSpPr txBox="1"/>
          <p:nvPr/>
        </p:nvSpPr>
        <p:spPr>
          <a:xfrm>
            <a:off x="8664227" y="4043089"/>
            <a:ext cx="2915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… le </a:t>
            </a:r>
            <a:r>
              <a:rPr lang="de-DE" sz="4000" dirty="0" err="1">
                <a:solidFill>
                  <a:schemeClr val="bg1"/>
                </a:solidFill>
              </a:rPr>
              <a:t>soleil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n‘existe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donc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pas</a:t>
            </a:r>
            <a:r>
              <a:rPr lang="de-DE" sz="4000" dirty="0">
                <a:solidFill>
                  <a:schemeClr val="bg1"/>
                </a:solidFill>
              </a:rPr>
              <a:t>!</a:t>
            </a:r>
            <a:endParaRPr lang="lb-L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65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DFFA41-8283-464B-8165-17BE5397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CE2A1E-2702-44D9-AE53-515000710CC7}"/>
              </a:ext>
            </a:extLst>
          </p:cNvPr>
          <p:cNvSpPr txBox="1"/>
          <p:nvPr/>
        </p:nvSpPr>
        <p:spPr>
          <a:xfrm>
            <a:off x="720762" y="398033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Nous continuons d’entendre que 2014 a été l’année la plus chaude jamais enregistrée…</a:t>
            </a:r>
            <a:endParaRPr lang="lb-LU" sz="32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85539E-EC4C-4FF9-B3AF-4A38343C625B}"/>
              </a:ext>
            </a:extLst>
          </p:cNvPr>
          <p:cNvSpPr txBox="1"/>
          <p:nvPr/>
        </p:nvSpPr>
        <p:spPr>
          <a:xfrm>
            <a:off x="7458638" y="367255"/>
            <a:ext cx="4439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Vous savez ce que c'est? C'est une boule de neige... c’est glacial dehors.</a:t>
            </a:r>
            <a:endParaRPr lang="lb-LU" sz="32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D6AF4E-2AE0-4614-987E-3C26AFCF468B}"/>
              </a:ext>
            </a:extLst>
          </p:cNvPr>
          <p:cNvSpPr txBox="1"/>
          <p:nvPr/>
        </p:nvSpPr>
        <p:spPr>
          <a:xfrm>
            <a:off x="9208547" y="2429358"/>
            <a:ext cx="239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JAMES INHOFE</a:t>
            </a:r>
            <a:endParaRPr lang="lb-LU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BC65E2-1AA2-4920-A03F-AE905F0A1D2C}"/>
              </a:ext>
            </a:extLst>
          </p:cNvPr>
          <p:cNvSpPr txBox="1"/>
          <p:nvPr/>
        </p:nvSpPr>
        <p:spPr>
          <a:xfrm>
            <a:off x="871370" y="4240962"/>
            <a:ext cx="2097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Il fait très </a:t>
            </a:r>
            <a:r>
              <a:rPr lang="de-DE" sz="3200" dirty="0" err="1">
                <a:solidFill>
                  <a:schemeClr val="bg1"/>
                </a:solidFill>
              </a:rPr>
              <a:t>sombre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dehors</a:t>
            </a:r>
            <a:r>
              <a:rPr lang="de-DE" sz="3200" dirty="0">
                <a:solidFill>
                  <a:schemeClr val="bg1"/>
                </a:solidFill>
              </a:rPr>
              <a:t>…</a:t>
            </a:r>
            <a:endParaRPr lang="lb-LU" sz="32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88AF40-C5FA-481C-9353-42E8CE9423B1}"/>
              </a:ext>
            </a:extLst>
          </p:cNvPr>
          <p:cNvSpPr txBox="1"/>
          <p:nvPr/>
        </p:nvSpPr>
        <p:spPr>
          <a:xfrm>
            <a:off x="8197326" y="4315912"/>
            <a:ext cx="2958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…</a:t>
            </a:r>
            <a:r>
              <a:rPr lang="de-DE" sz="3200" dirty="0" err="1">
                <a:solidFill>
                  <a:schemeClr val="bg1"/>
                </a:solidFill>
              </a:rPr>
              <a:t>cela</a:t>
            </a:r>
            <a:r>
              <a:rPr lang="de-DE" sz="3200" dirty="0">
                <a:solidFill>
                  <a:schemeClr val="bg1"/>
                </a:solidFill>
              </a:rPr>
              <a:t> veut </a:t>
            </a:r>
            <a:r>
              <a:rPr lang="de-DE" sz="3200" dirty="0" err="1">
                <a:solidFill>
                  <a:schemeClr val="bg1"/>
                </a:solidFill>
              </a:rPr>
              <a:t>dire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que</a:t>
            </a:r>
            <a:r>
              <a:rPr lang="de-DE" sz="3200" dirty="0">
                <a:solidFill>
                  <a:schemeClr val="bg1"/>
                </a:solidFill>
              </a:rPr>
              <a:t> le </a:t>
            </a:r>
            <a:r>
              <a:rPr lang="de-DE" sz="3200" dirty="0" err="1">
                <a:solidFill>
                  <a:schemeClr val="bg1"/>
                </a:solidFill>
              </a:rPr>
              <a:t>soleil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n‘existe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pas</a:t>
            </a:r>
            <a:r>
              <a:rPr lang="de-DE" sz="3200" dirty="0">
                <a:solidFill>
                  <a:schemeClr val="bg1"/>
                </a:solidFill>
              </a:rPr>
              <a:t>!</a:t>
            </a:r>
            <a:endParaRPr lang="lb-L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22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382D0-550F-1B43-A489-5C5D95AB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1AA3E3F-D1DE-4DF2-8D0D-142FF35C9090}"/>
              </a:ext>
            </a:extLst>
          </p:cNvPr>
          <p:cNvSpPr txBox="1"/>
          <p:nvPr/>
        </p:nvSpPr>
        <p:spPr>
          <a:xfrm>
            <a:off x="494852" y="757135"/>
            <a:ext cx="4227755" cy="140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Un souffle froid brutal et prolongé pourrait faire voler en éclat tous LES RECORDS…</a:t>
            </a:r>
            <a:endParaRPr lang="lb-LU" sz="32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99B569-4BCA-421E-AD63-E9BB0F06D169}"/>
              </a:ext>
            </a:extLst>
          </p:cNvPr>
          <p:cNvSpPr txBox="1"/>
          <p:nvPr/>
        </p:nvSpPr>
        <p:spPr>
          <a:xfrm>
            <a:off x="8595360" y="707005"/>
            <a:ext cx="3101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. . . alors qu’en est-il arrivé au réchauffement climatique ?</a:t>
            </a:r>
            <a:endParaRPr lang="lb-LU" sz="32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2D59AF-1B1A-47DB-A51F-C3BB36709FB5}"/>
              </a:ext>
            </a:extLst>
          </p:cNvPr>
          <p:cNvSpPr txBox="1"/>
          <p:nvPr/>
        </p:nvSpPr>
        <p:spPr>
          <a:xfrm>
            <a:off x="569802" y="4515493"/>
            <a:ext cx="223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Il fait très </a:t>
            </a:r>
            <a:r>
              <a:rPr lang="de-DE" sz="3600" dirty="0" err="1">
                <a:solidFill>
                  <a:schemeClr val="bg1"/>
                </a:solidFill>
              </a:rPr>
              <a:t>sombre</a:t>
            </a:r>
            <a:r>
              <a:rPr lang="de-DE" sz="3600" dirty="0">
                <a:solidFill>
                  <a:schemeClr val="bg1"/>
                </a:solidFill>
              </a:rPr>
              <a:t>…</a:t>
            </a:r>
            <a:endParaRPr lang="lb-LU" sz="36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A87B7C-F0EE-49BB-8DD6-76559BCF8CD3}"/>
              </a:ext>
            </a:extLst>
          </p:cNvPr>
          <p:cNvSpPr txBox="1"/>
          <p:nvPr/>
        </p:nvSpPr>
        <p:spPr>
          <a:xfrm>
            <a:off x="8918090" y="4109422"/>
            <a:ext cx="2732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…</a:t>
            </a:r>
            <a:r>
              <a:rPr lang="de-DE" sz="3600" dirty="0" err="1">
                <a:solidFill>
                  <a:schemeClr val="bg1"/>
                </a:solidFill>
              </a:rPr>
              <a:t>mais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où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est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donc</a:t>
            </a:r>
            <a:r>
              <a:rPr lang="de-DE" sz="3600" dirty="0">
                <a:solidFill>
                  <a:schemeClr val="bg1"/>
                </a:solidFill>
              </a:rPr>
              <a:t> passé le </a:t>
            </a:r>
            <a:r>
              <a:rPr lang="de-DE" sz="3600" dirty="0" err="1">
                <a:solidFill>
                  <a:schemeClr val="bg1"/>
                </a:solidFill>
              </a:rPr>
              <a:t>soleil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  <a:endParaRPr lang="lb-L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26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AA537-98E4-3348-BFF6-1F650D88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45015FB-90F3-4258-AA2A-00647B610E1C}"/>
              </a:ext>
            </a:extLst>
          </p:cNvPr>
          <p:cNvSpPr txBox="1"/>
          <p:nvPr/>
        </p:nvSpPr>
        <p:spPr>
          <a:xfrm>
            <a:off x="548641" y="344242"/>
            <a:ext cx="2334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MV Boli" panose="02000500030200090000" pitchFamily="2" charset="0"/>
                <a:cs typeface="MV Boli" panose="02000500030200090000" pitchFamily="2" charset="0"/>
              </a:rPr>
              <a:t>CETTE PERSONNE EST DÉCÉDÉE DE CAUSE NATURELLE…</a:t>
            </a:r>
            <a:endParaRPr lang="lb-LU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51F841-3519-4DB6-8CD7-A15EE4CAE136}"/>
              </a:ext>
            </a:extLst>
          </p:cNvPr>
          <p:cNvSpPr txBox="1"/>
          <p:nvPr/>
        </p:nvSpPr>
        <p:spPr>
          <a:xfrm>
            <a:off x="4840943" y="462577"/>
            <a:ext cx="390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…CAR LES GENS </a:t>
            </a:r>
          </a:p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SONT TOUJOURS MORTS DE CAUSES NATURELLES</a:t>
            </a:r>
            <a:r>
              <a:rPr lang="fr-FR" sz="2000" dirty="0">
                <a:cs typeface="MV Boli" panose="02000500030200090000" pitchFamily="2" charset="0"/>
              </a:rPr>
              <a:t>.</a:t>
            </a:r>
            <a:endParaRPr lang="lb-LU" sz="2000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4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8E2C0-6BE6-5F49-AAD6-18AE0A5C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948311A-6577-4876-A76E-124BC95FF708}"/>
              </a:ext>
            </a:extLst>
          </p:cNvPr>
          <p:cNvSpPr txBox="1"/>
          <p:nvPr/>
        </p:nvSpPr>
        <p:spPr>
          <a:xfrm>
            <a:off x="462580" y="656217"/>
            <a:ext cx="258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LA RAISON  POURQUOI LE CLIMAT CHANGE</a:t>
            </a:r>
            <a:r>
              <a:rPr lang="fr-FR" sz="2000" dirty="0">
                <a:cs typeface="MV Boli" panose="02000500030200090000" pitchFamily="2" charset="0"/>
              </a:rPr>
              <a:t>...</a:t>
            </a:r>
            <a:endParaRPr lang="lb-LU" sz="2000" dirty="0">
              <a:cs typeface="MV Boli" panose="0200050003020009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DA4717A-C260-473A-A628-30D3F8D86497}"/>
              </a:ext>
            </a:extLst>
          </p:cNvPr>
          <p:cNvSpPr txBox="1"/>
          <p:nvPr/>
        </p:nvSpPr>
        <p:spPr>
          <a:xfrm>
            <a:off x="4905487" y="3356385"/>
            <a:ext cx="333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cs typeface="MV Boli" panose="02000500030200090000" pitchFamily="2" charset="0"/>
              </a:rPr>
              <a:t>...</a:t>
            </a:r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EST QUE LE </a:t>
            </a:r>
          </a:p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CLIMAT A TOUJOURS </a:t>
            </a:r>
          </a:p>
          <a:p>
            <a:pPr algn="ctr"/>
            <a:r>
              <a:rPr lang="fr-FR" sz="2000" dirty="0">
                <a:latin typeface="MV Boli" panose="02000500030200090000" pitchFamily="2" charset="0"/>
                <a:cs typeface="MV Boli" panose="02000500030200090000" pitchFamily="2" charset="0"/>
              </a:rPr>
              <a:t>CHANGÉ</a:t>
            </a:r>
            <a:r>
              <a:rPr lang="fr-FR" sz="2000" dirty="0">
                <a:cs typeface="MV Boli" panose="02000500030200090000" pitchFamily="2" charset="0"/>
              </a:rPr>
              <a:t>.</a:t>
            </a:r>
            <a:endParaRPr lang="lb-LU" sz="2000" dirty="0">
              <a:cs typeface="MV Boli" panose="0200050003020009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C82573-569F-4C79-AABA-D028DE4CA654}"/>
              </a:ext>
            </a:extLst>
          </p:cNvPr>
          <p:cNvSpPr txBox="1"/>
          <p:nvPr/>
        </p:nvSpPr>
        <p:spPr>
          <a:xfrm rot="310124">
            <a:off x="6178880" y="724164"/>
            <a:ext cx="6046848" cy="400110"/>
          </a:xfrm>
          <a:prstGeom prst="rect">
            <a:avLst/>
          </a:prstGeom>
          <a:noFill/>
          <a:scene3d>
            <a:camera prst="perspectiveHeroicExtremeLeftFacing" fov="2700000">
              <a:rot lat="487347" lon="2067641" rev="2142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400</a:t>
            </a:r>
            <a:r>
              <a:rPr lang="de-DE" sz="2000" cap="all" dirty="0">
                <a:cs typeface="MV Boli" panose="02000500030200090000" pitchFamily="2" charset="0"/>
              </a:rPr>
              <a:t>.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000 ans de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changement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climatique</a:t>
            </a:r>
            <a:endParaRPr lang="lb-LU" sz="2000" cap="al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04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D2065-E529-DC44-8BC9-C77BD673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8383102-7F47-41E2-B8F6-1C578FF0063B}"/>
              </a:ext>
            </a:extLst>
          </p:cNvPr>
          <p:cNvSpPr txBox="1"/>
          <p:nvPr/>
        </p:nvSpPr>
        <p:spPr>
          <a:xfrm>
            <a:off x="3668358" y="641931"/>
            <a:ext cx="153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cap="all" dirty="0">
                <a:latin typeface="MV Boli" panose="02000500030200090000" pitchFamily="2" charset="0"/>
                <a:cs typeface="MV Boli" panose="02000500030200090000" pitchFamily="2" charset="0"/>
              </a:rPr>
              <a:t>Il fait </a:t>
            </a:r>
            <a:r>
              <a:rPr lang="de-DE" sz="24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nuit</a:t>
            </a:r>
            <a:r>
              <a:rPr lang="de-DE" sz="2400" cap="all" dirty="0"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  <a:endParaRPr lang="lb-LU" sz="2400" cap="al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BF5B9E-3825-4B6F-BA67-7CDC419F7065}"/>
              </a:ext>
            </a:extLst>
          </p:cNvPr>
          <p:cNvSpPr txBox="1"/>
          <p:nvPr/>
        </p:nvSpPr>
        <p:spPr>
          <a:xfrm>
            <a:off x="6529892" y="516441"/>
            <a:ext cx="332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cap="all" dirty="0">
                <a:latin typeface="MV Boli" panose="02000500030200090000" pitchFamily="2" charset="0"/>
                <a:cs typeface="MV Boli" panose="02000500030200090000" pitchFamily="2" charset="0"/>
              </a:rPr>
              <a:t>…DONC le </a:t>
            </a:r>
          </a:p>
          <a:p>
            <a:pPr algn="ctr"/>
            <a:r>
              <a:rPr lang="de-DE" sz="24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soleil</a:t>
            </a:r>
            <a:r>
              <a:rPr lang="de-DE" sz="2400" cap="al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de-DE" sz="24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n‘existe</a:t>
            </a:r>
            <a:r>
              <a:rPr lang="de-DE" sz="2400" cap="al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de-DE" sz="24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pas</a:t>
            </a:r>
            <a:r>
              <a:rPr lang="de-DE" sz="2400" cap="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b-LU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3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7BA33-A7CF-FD42-91A1-E6E961EE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3B5A502-EA4C-4F11-8AC8-4C0F0420C477}"/>
              </a:ext>
            </a:extLst>
          </p:cNvPr>
          <p:cNvSpPr txBox="1"/>
          <p:nvPr/>
        </p:nvSpPr>
        <p:spPr>
          <a:xfrm>
            <a:off x="3732902" y="645463"/>
            <a:ext cx="149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Il fait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froid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  <a:endParaRPr lang="lb-LU" sz="2000" cap="al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C53132-27FC-4FD0-8A85-82A99945BCB6}"/>
              </a:ext>
            </a:extLst>
          </p:cNvPr>
          <p:cNvSpPr txBox="1"/>
          <p:nvPr/>
        </p:nvSpPr>
        <p:spPr>
          <a:xfrm>
            <a:off x="6680498" y="430309"/>
            <a:ext cx="3065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…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il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n‘y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</a:p>
          <a:p>
            <a:pPr algn="ctr"/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donc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pas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réchauffement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de-DE" sz="2000" cap="all" dirty="0" err="1">
                <a:latin typeface="MV Boli" panose="02000500030200090000" pitchFamily="2" charset="0"/>
                <a:cs typeface="MV Boli" panose="02000500030200090000" pitchFamily="2" charset="0"/>
              </a:rPr>
              <a:t>climatique</a:t>
            </a:r>
            <a:r>
              <a:rPr lang="de-DE" sz="2000" cap="all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lb-LU" sz="2000" cap="al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20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E7FB6-B594-8147-BA6C-501CB5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4F691F5-0912-4562-83B9-B219D22FAA7B}"/>
              </a:ext>
            </a:extLst>
          </p:cNvPr>
          <p:cNvSpPr txBox="1"/>
          <p:nvPr/>
        </p:nvSpPr>
        <p:spPr>
          <a:xfrm>
            <a:off x="7282926" y="437112"/>
            <a:ext cx="2979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cap="all" dirty="0">
                <a:latin typeface="MV Boli" panose="02000500030200090000" pitchFamily="2" charset="0"/>
                <a:cs typeface="MV Boli" panose="02000500030200090000" pitchFamily="2" charset="0"/>
              </a:rPr>
              <a:t>Moi je monte depuis qu'on est en train de « couler »</a:t>
            </a:r>
            <a:endParaRPr lang="lb-LU" sz="2200" cap="all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8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E77BA-AF88-0C4E-BD48-565603A50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5F06446-98B7-46A2-AC36-4F03458D0220}"/>
              </a:ext>
            </a:extLst>
          </p:cNvPr>
          <p:cNvSpPr txBox="1"/>
          <p:nvPr/>
        </p:nvSpPr>
        <p:spPr>
          <a:xfrm>
            <a:off x="2329190" y="862214"/>
            <a:ext cx="142095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F5D659-6A78-4D1E-A692-069239DC7DAB}"/>
              </a:ext>
            </a:extLst>
          </p:cNvPr>
          <p:cNvSpPr txBox="1"/>
          <p:nvPr/>
        </p:nvSpPr>
        <p:spPr>
          <a:xfrm>
            <a:off x="4299555" y="862214"/>
            <a:ext cx="136211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Erreurs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logiques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A8089E-C59F-4BD7-99E0-AE7B456A7496}"/>
              </a:ext>
            </a:extLst>
          </p:cNvPr>
          <p:cNvSpPr txBox="1"/>
          <p:nvPr/>
        </p:nvSpPr>
        <p:spPr>
          <a:xfrm>
            <a:off x="6530334" y="862212"/>
            <a:ext cx="180190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Attentes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irréalisables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2A1C1C-E4D2-4A6C-B725-75ABC9097F34}"/>
              </a:ext>
            </a:extLst>
          </p:cNvPr>
          <p:cNvSpPr txBox="1"/>
          <p:nvPr/>
        </p:nvSpPr>
        <p:spPr>
          <a:xfrm>
            <a:off x="4575" y="10982"/>
            <a:ext cx="12182851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0" b="1" dirty="0" err="1"/>
              <a:t>Les</a:t>
            </a:r>
            <a:r>
              <a:rPr lang="de-DE" sz="3730" b="1" dirty="0"/>
              <a:t> 5 </a:t>
            </a:r>
            <a:r>
              <a:rPr lang="de-DE" sz="3730" b="1" dirty="0" err="1"/>
              <a:t>méthodes</a:t>
            </a:r>
            <a:r>
              <a:rPr lang="de-DE" sz="3730" b="1" dirty="0"/>
              <a:t> du </a:t>
            </a:r>
            <a:r>
              <a:rPr lang="de-DE" sz="3730" b="1" dirty="0" err="1"/>
              <a:t>déni</a:t>
            </a:r>
            <a:r>
              <a:rPr lang="de-DE" sz="3730" b="1" dirty="0"/>
              <a:t> de la </a:t>
            </a:r>
            <a:r>
              <a:rPr lang="de-DE" sz="3730" b="1" dirty="0" err="1"/>
              <a:t>science</a:t>
            </a:r>
            <a:r>
              <a:rPr lang="de-DE" sz="3730" b="1" dirty="0"/>
              <a:t> (FLIPC)</a:t>
            </a:r>
          </a:p>
        </p:txBody>
      </p:sp>
    </p:spTree>
    <p:extLst>
      <p:ext uri="{BB962C8B-B14F-4D97-AF65-F5344CB8AC3E}">
        <p14:creationId xmlns:p14="http://schemas.microsoft.com/office/powerpoint/2010/main" val="167129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4CD60-C4B4-114D-AD69-8C1B4014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27"/>
            <a:ext cx="12192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05C5C5-E657-4B09-9C00-05A83CB450C1}"/>
              </a:ext>
            </a:extLst>
          </p:cNvPr>
          <p:cNvSpPr txBox="1"/>
          <p:nvPr/>
        </p:nvSpPr>
        <p:spPr>
          <a:xfrm>
            <a:off x="2329190" y="862214"/>
            <a:ext cx="142095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FBB52AB-3A79-499E-9BF6-538286C64178}"/>
              </a:ext>
            </a:extLst>
          </p:cNvPr>
          <p:cNvSpPr txBox="1"/>
          <p:nvPr/>
        </p:nvSpPr>
        <p:spPr>
          <a:xfrm>
            <a:off x="4299555" y="862214"/>
            <a:ext cx="136211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Erreurs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logiques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7D43AA-018A-4043-934B-F06F05EDF06C}"/>
              </a:ext>
            </a:extLst>
          </p:cNvPr>
          <p:cNvSpPr txBox="1"/>
          <p:nvPr/>
        </p:nvSpPr>
        <p:spPr>
          <a:xfrm>
            <a:off x="6530334" y="862212"/>
            <a:ext cx="180190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Attentes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irréalisables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656A9D6-B685-4D1B-B986-E20E6D351204}"/>
              </a:ext>
            </a:extLst>
          </p:cNvPr>
          <p:cNvSpPr txBox="1"/>
          <p:nvPr/>
        </p:nvSpPr>
        <p:spPr>
          <a:xfrm>
            <a:off x="1298946" y="5876161"/>
            <a:ext cx="14209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Picorage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3E1B42A-7651-4F03-AF9D-6C86E60E64CC}"/>
              </a:ext>
            </a:extLst>
          </p:cNvPr>
          <p:cNvSpPr txBox="1"/>
          <p:nvPr/>
        </p:nvSpPr>
        <p:spPr>
          <a:xfrm>
            <a:off x="4575" y="10982"/>
            <a:ext cx="12182851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0" b="1" dirty="0" err="1"/>
              <a:t>Les</a:t>
            </a:r>
            <a:r>
              <a:rPr lang="de-DE" sz="3730" b="1" dirty="0"/>
              <a:t> 5 </a:t>
            </a:r>
            <a:r>
              <a:rPr lang="de-DE" sz="3730" b="1" dirty="0" err="1"/>
              <a:t>méthodes</a:t>
            </a:r>
            <a:r>
              <a:rPr lang="de-DE" sz="3730" b="1" dirty="0"/>
              <a:t> du </a:t>
            </a:r>
            <a:r>
              <a:rPr lang="de-DE" sz="3730" b="1" dirty="0" err="1"/>
              <a:t>déni</a:t>
            </a:r>
            <a:r>
              <a:rPr lang="de-DE" sz="3730" b="1" dirty="0"/>
              <a:t> de la </a:t>
            </a:r>
            <a:r>
              <a:rPr lang="de-DE" sz="3730" b="1" dirty="0" err="1"/>
              <a:t>science</a:t>
            </a:r>
            <a:r>
              <a:rPr lang="de-DE" sz="3730" b="1" dirty="0"/>
              <a:t> (FLIPC)</a:t>
            </a:r>
          </a:p>
        </p:txBody>
      </p:sp>
    </p:spTree>
    <p:extLst>
      <p:ext uri="{BB962C8B-B14F-4D97-AF65-F5344CB8AC3E}">
        <p14:creationId xmlns:p14="http://schemas.microsoft.com/office/powerpoint/2010/main" val="17703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FA8A5-2561-E641-9DF1-4B6BE630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B19B25-E501-4A51-84CF-B8B4A4A7ED64}"/>
              </a:ext>
            </a:extLst>
          </p:cNvPr>
          <p:cNvSpPr txBox="1"/>
          <p:nvPr/>
        </p:nvSpPr>
        <p:spPr>
          <a:xfrm>
            <a:off x="9290019" y="5601727"/>
            <a:ext cx="19517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théorie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conspiration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E14C79-F93E-40AF-8529-97944D4BC767}"/>
              </a:ext>
            </a:extLst>
          </p:cNvPr>
          <p:cNvSpPr txBox="1"/>
          <p:nvPr/>
        </p:nvSpPr>
        <p:spPr>
          <a:xfrm>
            <a:off x="6530334" y="862212"/>
            <a:ext cx="180190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Attentes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irréalisables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2787AD-28BE-44AC-8B2F-184898237CE1}"/>
              </a:ext>
            </a:extLst>
          </p:cNvPr>
          <p:cNvSpPr txBox="1"/>
          <p:nvPr/>
        </p:nvSpPr>
        <p:spPr>
          <a:xfrm>
            <a:off x="4299555" y="862214"/>
            <a:ext cx="136211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Erreurs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logiques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8FFE53-8488-481D-AD61-D4E34E963BC0}"/>
              </a:ext>
            </a:extLst>
          </p:cNvPr>
          <p:cNvSpPr txBox="1"/>
          <p:nvPr/>
        </p:nvSpPr>
        <p:spPr>
          <a:xfrm>
            <a:off x="2329190" y="862214"/>
            <a:ext cx="142095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  <a:r>
              <a:rPr lang="de-DE" sz="2133" b="1" dirty="0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1ADC0F-21D2-4604-9979-BFF10E99B6E8}"/>
              </a:ext>
            </a:extLst>
          </p:cNvPr>
          <p:cNvSpPr txBox="1"/>
          <p:nvPr/>
        </p:nvSpPr>
        <p:spPr>
          <a:xfrm>
            <a:off x="1298946" y="5876161"/>
            <a:ext cx="14209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133" b="1" dirty="0" err="1">
                <a:solidFill>
                  <a:srgbClr val="E6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Picorage</a:t>
            </a:r>
            <a:endParaRPr lang="de-DE" sz="2133" b="1" dirty="0">
              <a:solidFill>
                <a:srgbClr val="E61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634AC3-5532-4FA0-804D-6751E1A215C9}"/>
              </a:ext>
            </a:extLst>
          </p:cNvPr>
          <p:cNvSpPr txBox="1"/>
          <p:nvPr/>
        </p:nvSpPr>
        <p:spPr>
          <a:xfrm>
            <a:off x="4575" y="10982"/>
            <a:ext cx="12182851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0" b="1" dirty="0" err="1"/>
              <a:t>Les</a:t>
            </a:r>
            <a:r>
              <a:rPr lang="de-DE" sz="3730" b="1" dirty="0"/>
              <a:t> 5 </a:t>
            </a:r>
            <a:r>
              <a:rPr lang="de-DE" sz="3730" b="1" dirty="0" err="1"/>
              <a:t>méthodes</a:t>
            </a:r>
            <a:r>
              <a:rPr lang="de-DE" sz="3730" b="1" dirty="0"/>
              <a:t> du </a:t>
            </a:r>
            <a:r>
              <a:rPr lang="de-DE" sz="3730" b="1" dirty="0" err="1"/>
              <a:t>déni</a:t>
            </a:r>
            <a:r>
              <a:rPr lang="de-DE" sz="3730" b="1" dirty="0"/>
              <a:t> de la </a:t>
            </a:r>
            <a:r>
              <a:rPr lang="de-DE" sz="3730" b="1" dirty="0" err="1"/>
              <a:t>science</a:t>
            </a:r>
            <a:r>
              <a:rPr lang="de-DE" sz="3730" b="1" dirty="0"/>
              <a:t> (FLIPC)</a:t>
            </a:r>
          </a:p>
        </p:txBody>
      </p:sp>
    </p:spTree>
    <p:extLst>
      <p:ext uri="{BB962C8B-B14F-4D97-AF65-F5344CB8AC3E}">
        <p14:creationId xmlns:p14="http://schemas.microsoft.com/office/powerpoint/2010/main" val="26913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BF78-C2C7-6347-BE66-C1742D8E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87FCCC9-1564-4864-8E5B-82753673DB41}"/>
              </a:ext>
            </a:extLst>
          </p:cNvPr>
          <p:cNvSpPr txBox="1"/>
          <p:nvPr/>
        </p:nvSpPr>
        <p:spPr>
          <a:xfrm>
            <a:off x="1151582" y="418232"/>
            <a:ext cx="11149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climatolgues</a:t>
            </a:r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persuadés</a:t>
            </a:r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l‘humanité</a:t>
            </a:r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 responsable du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réchauffement</a:t>
            </a:r>
            <a:r>
              <a:rPr lang="de-DE" sz="22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climatique</a:t>
            </a:r>
            <a:endParaRPr lang="lb-LU" sz="22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4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ED27B-8CF4-3C43-AA99-02467C2A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7ED21B-386F-43FF-BA60-FC80532A0086}"/>
              </a:ext>
            </a:extLst>
          </p:cNvPr>
          <p:cNvSpPr txBox="1"/>
          <p:nvPr/>
        </p:nvSpPr>
        <p:spPr>
          <a:xfrm rot="16200000">
            <a:off x="-2179053" y="3848527"/>
            <a:ext cx="501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bg1"/>
                </a:solidFill>
              </a:rPr>
              <a:t>Degré</a:t>
            </a:r>
            <a:r>
              <a:rPr lang="de-DE" sz="2800" b="1" dirty="0">
                <a:solidFill>
                  <a:schemeClr val="bg1"/>
                </a:solidFill>
              </a:rPr>
              <a:t> de </a:t>
            </a:r>
            <a:r>
              <a:rPr lang="de-DE" sz="2800" b="1" dirty="0" err="1">
                <a:solidFill>
                  <a:schemeClr val="bg1"/>
                </a:solidFill>
              </a:rPr>
              <a:t>certitude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scientifique</a:t>
            </a:r>
            <a:endParaRPr lang="lb-LU" sz="28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944A64-1D34-4C3C-8C2B-D2E21DBB3FBF}"/>
              </a:ext>
            </a:extLst>
          </p:cNvPr>
          <p:cNvSpPr txBox="1"/>
          <p:nvPr/>
        </p:nvSpPr>
        <p:spPr>
          <a:xfrm>
            <a:off x="690664" y="1339193"/>
            <a:ext cx="3093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L'INFLUENCE DE L'HUMANITÉ SUR LE CLIMAT GLOBAL EST PERCEPTIBLE SUITE Á LA COMPARAISON DES PREUVES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b-L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5E0C44-889E-45C5-B5DC-74EBF2C718D2}"/>
              </a:ext>
            </a:extLst>
          </p:cNvPr>
          <p:cNvSpPr txBox="1"/>
          <p:nvPr/>
        </p:nvSpPr>
        <p:spPr>
          <a:xfrm>
            <a:off x="4292759" y="73969"/>
            <a:ext cx="2743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IL EST </a:t>
            </a:r>
          </a:p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PROBABLE QUE LA MAJEURE PARTIE DU RÉCHAUFFEMENT EST PROVOQUÉE PAR LES GAZ À EFFET </a:t>
            </a:r>
          </a:p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DE SERRE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b-L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804340-E428-42FF-B0E7-A98D378DDD96}"/>
              </a:ext>
            </a:extLst>
          </p:cNvPr>
          <p:cNvSpPr txBox="1"/>
          <p:nvPr/>
        </p:nvSpPr>
        <p:spPr>
          <a:xfrm>
            <a:off x="7100597" y="4135124"/>
            <a:ext cx="2743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IL EST TRÈS </a:t>
            </a:r>
          </a:p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PROBABLE QUE LA MAJEURE PARTIE DU RÉCHAUFFEMENT EST PROVOQUÉE PAR LES GAZ À EFFET</a:t>
            </a:r>
          </a:p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 DE SERRE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b-L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978087-5826-40C9-A67E-61E8941E6F7C}"/>
              </a:ext>
            </a:extLst>
          </p:cNvPr>
          <p:cNvSpPr txBox="1"/>
          <p:nvPr/>
        </p:nvSpPr>
        <p:spPr>
          <a:xfrm>
            <a:off x="10226525" y="3596515"/>
            <a:ext cx="2030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IL EST EXTRÊMEMENT PROBABLE QUE - AIE!</a:t>
            </a:r>
            <a:endParaRPr lang="lb-LU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0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12382-FBC1-FA4A-AF3D-BB73BF27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9A33D3A-E436-49AD-8A5E-38F263A89A25}"/>
              </a:ext>
            </a:extLst>
          </p:cNvPr>
          <p:cNvSpPr txBox="1"/>
          <p:nvPr/>
        </p:nvSpPr>
        <p:spPr>
          <a:xfrm>
            <a:off x="3198644" y="438538"/>
            <a:ext cx="3332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PAS DE PANIQUE! J'AI UN DIPLÔME EN INFORMATIQUE!</a:t>
            </a:r>
            <a:endParaRPr lang="lb-LU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2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839</Words>
  <Application>Microsoft Macintosh PowerPoint</Application>
  <PresentationFormat>Widescreen</PresentationFormat>
  <Paragraphs>155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Cracked Johnnie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Cook</dc:creator>
  <cp:lastModifiedBy>John Cook</cp:lastModifiedBy>
  <cp:revision>110</cp:revision>
  <dcterms:created xsi:type="dcterms:W3CDTF">2019-03-01T20:54:15Z</dcterms:created>
  <dcterms:modified xsi:type="dcterms:W3CDTF">2020-09-09T20:29:17Z</dcterms:modified>
</cp:coreProperties>
</file>